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8" d="100"/>
          <a:sy n="38" d="100"/>
        </p:scale>
        <p:origin x="78" y="5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B9439-E0B4-422B-AD74-4A6AFF4217C7}" type="datetimeFigureOut">
              <a:rPr lang="th-TH" smtClean="0"/>
              <a:t>12/06/60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7AE7A-ABFA-4EE1-AC42-767819BC225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34182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B9439-E0B4-422B-AD74-4A6AFF4217C7}" type="datetimeFigureOut">
              <a:rPr lang="th-TH" smtClean="0"/>
              <a:t>12/06/60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7AE7A-ABFA-4EE1-AC42-767819BC225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35947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B9439-E0B4-422B-AD74-4A6AFF4217C7}" type="datetimeFigureOut">
              <a:rPr lang="th-TH" smtClean="0"/>
              <a:t>12/06/60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7AE7A-ABFA-4EE1-AC42-767819BC225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48723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B9439-E0B4-422B-AD74-4A6AFF4217C7}" type="datetimeFigureOut">
              <a:rPr lang="th-TH" smtClean="0"/>
              <a:t>12/06/60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7AE7A-ABFA-4EE1-AC42-767819BC225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34629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B9439-E0B4-422B-AD74-4A6AFF4217C7}" type="datetimeFigureOut">
              <a:rPr lang="th-TH" smtClean="0"/>
              <a:t>12/06/60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สไลด์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7AE7A-ABFA-4EE1-AC42-767819BC225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81999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B9439-E0B4-422B-AD74-4A6AFF4217C7}" type="datetimeFigureOut">
              <a:rPr lang="th-TH" smtClean="0"/>
              <a:t>12/06/60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7AE7A-ABFA-4EE1-AC42-767819BC225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6532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B9439-E0B4-422B-AD74-4A6AFF4217C7}" type="datetimeFigureOut">
              <a:rPr lang="th-TH" smtClean="0"/>
              <a:t>12/06/60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7AE7A-ABFA-4EE1-AC42-767819BC225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06871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B9439-E0B4-422B-AD74-4A6AFF4217C7}" type="datetimeFigureOut">
              <a:rPr lang="th-TH" smtClean="0"/>
              <a:t>12/06/60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7AE7A-ABFA-4EE1-AC42-767819BC225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27144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B9439-E0B4-422B-AD74-4A6AFF4217C7}" type="datetimeFigureOut">
              <a:rPr lang="th-TH" smtClean="0"/>
              <a:t>12/06/60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7AE7A-ABFA-4EE1-AC42-767819BC225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5604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B9439-E0B4-422B-AD74-4A6AFF4217C7}" type="datetimeFigureOut">
              <a:rPr lang="th-TH" smtClean="0"/>
              <a:t>12/06/60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7AE7A-ABFA-4EE1-AC42-767819BC225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96754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B9439-E0B4-422B-AD74-4A6AFF4217C7}" type="datetimeFigureOut">
              <a:rPr lang="th-TH" smtClean="0"/>
              <a:t>12/06/60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7AE7A-ABFA-4EE1-AC42-767819BC225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177328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A8AE0-C850-4508-A94C-1AE51B0CC878}" type="datetimeFigureOut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12/06/60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84158-8E28-49A9-8588-E7F957198F81}" type="slidenum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1569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A8AE0-C850-4508-A94C-1AE51B0CC878}" type="datetimeFigureOut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12/06/60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84158-8E28-49A9-8588-E7F957198F81}" type="slidenum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5856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A8AE0-C850-4508-A94C-1AE51B0CC878}" type="datetimeFigureOut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12/06/60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84158-8E28-49A9-8588-E7F957198F81}" type="slidenum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8272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A8AE0-C850-4508-A94C-1AE51B0CC878}" type="datetimeFigureOut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12/06/60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84158-8E28-49A9-8588-E7F957198F81}" type="slidenum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32689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A8AE0-C850-4508-A94C-1AE51B0CC878}" type="datetimeFigureOut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12/06/60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84158-8E28-49A9-8588-E7F957198F81}" type="slidenum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05464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A8AE0-C850-4508-A94C-1AE51B0CC878}" type="datetimeFigureOut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12/06/60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84158-8E28-49A9-8588-E7F957198F81}" type="slidenum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5685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A8AE0-C850-4508-A94C-1AE51B0CC878}" type="datetimeFigureOut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12/06/60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84158-8E28-49A9-8588-E7F957198F81}" type="slidenum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9916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A8AE0-C850-4508-A94C-1AE51B0CC878}" type="datetimeFigureOut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12/06/60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84158-8E28-49A9-8588-E7F957198F81}" type="slidenum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768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A8AE0-C850-4508-A94C-1AE51B0CC878}" type="datetimeFigureOut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12/06/60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84158-8E28-49A9-8588-E7F957198F81}" type="slidenum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0355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A8AE0-C850-4508-A94C-1AE51B0CC878}" type="datetimeFigureOut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12/06/60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84158-8E28-49A9-8588-E7F957198F81}" type="slidenum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88246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A8AE0-C850-4508-A94C-1AE51B0CC878}" type="datetimeFigureOut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12/06/60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84158-8E28-49A9-8588-E7F957198F81}" type="slidenum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649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BB9439-E0B4-422B-AD74-4A6AFF4217C7}" type="datetimeFigureOut">
              <a:rPr lang="th-TH" smtClean="0"/>
              <a:t>12/06/60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77AE7A-ABFA-4EE1-AC42-767819BC225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02226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3A8AE0-C850-4508-A94C-1AE51B0CC878}" type="datetimeFigureOut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12/06/60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084158-8E28-49A9-8588-E7F957198F81}" type="slidenum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37604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1219170" rtl="0" eaLnBrk="1" latinLnBrk="0" hangingPunct="1"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3733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3733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3733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3733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3733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3733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37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904971" y="1428736"/>
            <a:ext cx="8191515" cy="3810027"/>
          </a:xfrm>
          <a:prstGeom prst="roundRect">
            <a:avLst/>
          </a:prstGeom>
          <a:solidFill>
            <a:schemeClr val="tx1"/>
          </a:solidFill>
          <a:ln w="57150">
            <a:solidFill>
              <a:srgbClr val="FFC000"/>
            </a:solidFill>
          </a:ln>
        </p:spPr>
        <p:txBody>
          <a:bodyPr>
            <a:noAutofit/>
          </a:bodyPr>
          <a:lstStyle/>
          <a:p>
            <a:r>
              <a:rPr lang="th-TH" sz="8800" b="1" dirty="0">
                <a:solidFill>
                  <a:srgbClr val="FF0066"/>
                </a:solidFill>
                <a:latin typeface="4805_KwangMD_Melt" pitchFamily="2" charset="0"/>
                <a:cs typeface="4805_KwangMD_Melt" pitchFamily="2" charset="0"/>
              </a:rPr>
              <a:t>อุณหภูมิกับ</a:t>
            </a:r>
            <a:br>
              <a:rPr lang="th-TH" sz="8800" b="1" dirty="0">
                <a:solidFill>
                  <a:srgbClr val="FF0066"/>
                </a:solidFill>
                <a:latin typeface="4805_KwangMD_Melt" pitchFamily="2" charset="0"/>
                <a:cs typeface="4805_KwangMD_Melt" pitchFamily="2" charset="0"/>
              </a:rPr>
            </a:br>
            <a:r>
              <a:rPr lang="th-TH" sz="8800" b="1" dirty="0">
                <a:solidFill>
                  <a:srgbClr val="FF0066"/>
                </a:solidFill>
                <a:latin typeface="4805_KwangMD_Melt" pitchFamily="2" charset="0"/>
                <a:cs typeface="4805_KwangMD_Melt" pitchFamily="2" charset="0"/>
              </a:rPr>
              <a:t>การเปลี่ยนสถานะของสาร</a:t>
            </a:r>
            <a:endParaRPr lang="th-TH" sz="8800" b="1" dirty="0">
              <a:solidFill>
                <a:srgbClr val="FF0066"/>
              </a:solidFill>
              <a:latin typeface="4805_KwangMD_Melt" pitchFamily="2" charset="0"/>
              <a:cs typeface="4805_KwangMD_Mel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8587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sz="7200" b="1" dirty="0">
                <a:solidFill>
                  <a:srgbClr val="FFFF99"/>
                </a:solidFill>
                <a:latin typeface="4805_KwangMD_Melt" pitchFamily="2" charset="0"/>
                <a:cs typeface="4805_KwangMD_Melt" pitchFamily="2" charset="0"/>
              </a:rPr>
              <a:t>การเปลี่ยนสถานะของสาร</a:t>
            </a:r>
            <a:endParaRPr lang="th-TH" sz="7200" b="1" dirty="0">
              <a:solidFill>
                <a:srgbClr val="FFFF99"/>
              </a:solidFill>
              <a:latin typeface="4805_KwangMD_Melt" pitchFamily="2" charset="0"/>
              <a:cs typeface="4805_KwangMD_Melt" pitchFamily="2" charset="0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1333467" y="1238235"/>
            <a:ext cx="9810819" cy="1757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h-TH" sz="5333" b="1" dirty="0">
                <a:solidFill>
                  <a:schemeClr val="accent5">
                    <a:lumMod val="75000"/>
                  </a:schemeClr>
                </a:solidFill>
                <a:latin typeface="4805_KwangMD_Melt" pitchFamily="2" charset="0"/>
                <a:cs typeface="4805_KwangMD_Melt" pitchFamily="2" charset="0"/>
              </a:rPr>
              <a:t>	</a:t>
            </a:r>
            <a:r>
              <a:rPr lang="th-TH" sz="4800" dirty="0">
                <a:solidFill>
                  <a:srgbClr val="FFFF00"/>
                </a:solidFill>
                <a:latin typeface="4805_KwangMD_Melt" pitchFamily="2" charset="0"/>
                <a:cs typeface="4805_KwangMD_Melt" pitchFamily="2" charset="0"/>
              </a:rPr>
              <a:t>สารสามารถเปลี่ยนสถานะ จากสถานะหนึ่งเป็นอีก</a:t>
            </a:r>
            <a:br>
              <a:rPr lang="th-TH" sz="4800" dirty="0">
                <a:solidFill>
                  <a:srgbClr val="FFFF00"/>
                </a:solidFill>
                <a:latin typeface="4805_KwangMD_Melt" pitchFamily="2" charset="0"/>
                <a:cs typeface="4805_KwangMD_Melt" pitchFamily="2" charset="0"/>
              </a:rPr>
            </a:br>
            <a:r>
              <a:rPr lang="th-TH" sz="4800" dirty="0">
                <a:solidFill>
                  <a:srgbClr val="FFFF00"/>
                </a:solidFill>
                <a:latin typeface="4805_KwangMD_Melt" pitchFamily="2" charset="0"/>
                <a:cs typeface="4805_KwangMD_Melt" pitchFamily="2" charset="0"/>
              </a:rPr>
              <a:t>สถานะหนึ่ง โดยมีพลังงานเข้ามาเกี่ยวข้อง</a:t>
            </a:r>
            <a:endParaRPr lang="th-TH" sz="5333" dirty="0">
              <a:solidFill>
                <a:srgbClr val="FFFF00"/>
              </a:solidFill>
              <a:latin typeface="4805_KwangMD_Melt" pitchFamily="2" charset="0"/>
              <a:cs typeface="4805_KwangMD_Melt" pitchFamily="2" charset="0"/>
            </a:endParaRPr>
          </a:p>
        </p:txBody>
      </p:sp>
      <p:pic>
        <p:nvPicPr>
          <p:cNvPr id="4" name="รูปภาพ 3" descr="bio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11" y="3238499"/>
            <a:ext cx="11218813" cy="3143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5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71461" y="428611"/>
            <a:ext cx="10972800" cy="1285876"/>
          </a:xfrm>
          <a:solidFill>
            <a:srgbClr val="FFCC00"/>
          </a:solidFill>
          <a:effectLst>
            <a:glow rad="139700">
              <a:schemeClr val="accent3">
                <a:satMod val="175000"/>
                <a:alpha val="40000"/>
              </a:schemeClr>
            </a:glow>
            <a:softEdge rad="31750"/>
          </a:effectLst>
        </p:spPr>
        <p:txBody>
          <a:bodyPr>
            <a:normAutofit/>
          </a:bodyPr>
          <a:lstStyle/>
          <a:p>
            <a:r>
              <a:rPr lang="th-TH" sz="7200" b="1" dirty="0">
                <a:solidFill>
                  <a:schemeClr val="bg1"/>
                </a:solidFill>
                <a:latin typeface="4805_KwangMD_Melt" pitchFamily="2" charset="0"/>
                <a:cs typeface="4805_KwangMD_Melt" pitchFamily="2" charset="0"/>
              </a:rPr>
              <a:t>ความร้อนกับการเปลี่ยนสถานะ</a:t>
            </a:r>
            <a:endParaRPr lang="th-TH" sz="7200" b="1" dirty="0">
              <a:solidFill>
                <a:schemeClr val="bg1"/>
              </a:solidFill>
              <a:latin typeface="4805_KwangMD_Melt" pitchFamily="2" charset="0"/>
              <a:cs typeface="4805_KwangMD_Melt" pitchFamily="2" charset="0"/>
            </a:endParaRPr>
          </a:p>
        </p:txBody>
      </p:sp>
      <p:pic>
        <p:nvPicPr>
          <p:cNvPr id="6" name="ตัวยึดเนื้อหา 5" descr="image.gif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-30000" contrast="40000"/>
          </a:blip>
          <a:stretch>
            <a:fillRect/>
          </a:stretch>
        </p:blipFill>
        <p:spPr>
          <a:xfrm>
            <a:off x="2285974" y="2000241"/>
            <a:ext cx="7612719" cy="2874273"/>
          </a:xfrm>
        </p:spPr>
      </p:pic>
      <p:sp>
        <p:nvSpPr>
          <p:cNvPr id="7" name="TextBox 6"/>
          <p:cNvSpPr txBox="1"/>
          <p:nvPr/>
        </p:nvSpPr>
        <p:spPr>
          <a:xfrm>
            <a:off x="2476475" y="4994235"/>
            <a:ext cx="1152000" cy="666786"/>
          </a:xfrm>
          <a:prstGeom prst="rect">
            <a:avLst/>
          </a:prstGeom>
          <a:solidFill>
            <a:srgbClr val="FF00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733" dirty="0">
                <a:solidFill>
                  <a:srgbClr val="FFFF00"/>
                </a:solidFill>
              </a:rPr>
              <a:t>0 °C</a:t>
            </a:r>
            <a:endParaRPr lang="th-TH" sz="3733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11" y="5017390"/>
            <a:ext cx="1143008" cy="666786"/>
          </a:xfrm>
          <a:prstGeom prst="rect">
            <a:avLst/>
          </a:prstGeom>
          <a:solidFill>
            <a:srgbClr val="FF00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733" dirty="0">
                <a:solidFill>
                  <a:srgbClr val="FFFF00"/>
                </a:solidFill>
              </a:rPr>
              <a:t>0 °C</a:t>
            </a:r>
            <a:endParaRPr lang="th-TH" sz="3733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060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428982" y="5779395"/>
            <a:ext cx="1905013" cy="666786"/>
          </a:xfrm>
          <a:prstGeom prst="rect">
            <a:avLst/>
          </a:prstGeom>
          <a:solidFill>
            <a:srgbClr val="FF66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733" dirty="0">
                <a:solidFill>
                  <a:prstClr val="white"/>
                </a:solidFill>
              </a:rPr>
              <a:t>100 °C</a:t>
            </a:r>
            <a:endParaRPr lang="th-TH" sz="3733" dirty="0">
              <a:solidFill>
                <a:prstClr val="white"/>
              </a:solidFill>
            </a:endParaRPr>
          </a:p>
        </p:txBody>
      </p:sp>
      <p:pic>
        <p:nvPicPr>
          <p:cNvPr id="4" name="ตัวยึดเนื้อหา 3" descr="lab.EWV-15-COMP-solid_liquid_gas.424.2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8481" y="1809739"/>
            <a:ext cx="5846737" cy="3810027"/>
          </a:xfrm>
        </p:spPr>
      </p:pic>
      <p:sp>
        <p:nvSpPr>
          <p:cNvPr id="5" name="TextBox 4"/>
          <p:cNvSpPr txBox="1"/>
          <p:nvPr/>
        </p:nvSpPr>
        <p:spPr>
          <a:xfrm>
            <a:off x="2000221" y="714356"/>
            <a:ext cx="8667811" cy="913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5333" b="1" dirty="0">
                <a:solidFill>
                  <a:prstClr val="white"/>
                </a:solidFill>
              </a:rPr>
              <a:t>น้ำก่อนเป็นไอน้ำ มีอุณหภูมิเท่าไหร่ ???</a:t>
            </a:r>
            <a:endParaRPr lang="th-TH" sz="5333" b="1" dirty="0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53256" y="5731111"/>
            <a:ext cx="1905013" cy="666786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733" dirty="0">
                <a:solidFill>
                  <a:prstClr val="white"/>
                </a:solidFill>
              </a:rPr>
              <a:t>100 °C</a:t>
            </a:r>
            <a:endParaRPr lang="th-TH" sz="3733" dirty="0">
              <a:solidFill>
                <a:prstClr val="white"/>
              </a:solidFill>
            </a:endParaRPr>
          </a:p>
        </p:txBody>
      </p:sp>
      <p:sp>
        <p:nvSpPr>
          <p:cNvPr id="6" name="ชื่อเรื่อง 1"/>
          <p:cNvSpPr>
            <a:spLocks noGrp="1"/>
          </p:cNvSpPr>
          <p:nvPr>
            <p:ph type="title"/>
          </p:nvPr>
        </p:nvSpPr>
        <p:spPr>
          <a:xfrm>
            <a:off x="571461" y="428613"/>
            <a:ext cx="10972800" cy="1095375"/>
          </a:xfrm>
          <a:solidFill>
            <a:srgbClr val="FFCC00"/>
          </a:solidFill>
          <a:effectLst>
            <a:glow rad="139700">
              <a:schemeClr val="accent3">
                <a:satMod val="175000"/>
                <a:alpha val="40000"/>
              </a:schemeClr>
            </a:glow>
            <a:softEdge rad="31750"/>
          </a:effectLst>
        </p:spPr>
        <p:txBody>
          <a:bodyPr>
            <a:normAutofit fontScale="90000"/>
          </a:bodyPr>
          <a:lstStyle/>
          <a:p>
            <a:r>
              <a:rPr lang="th-TH" sz="7200" b="1" dirty="0">
                <a:solidFill>
                  <a:schemeClr val="bg1"/>
                </a:solidFill>
                <a:latin typeface="4805_KwangMD_Melt" pitchFamily="2" charset="0"/>
                <a:cs typeface="4805_KwangMD_Melt" pitchFamily="2" charset="0"/>
              </a:rPr>
              <a:t>ความร้อนกับการเปลี่ยนสถานะ</a:t>
            </a:r>
            <a:endParaRPr lang="th-TH" sz="7200" b="1" dirty="0">
              <a:solidFill>
                <a:schemeClr val="bg1"/>
              </a:solidFill>
              <a:latin typeface="4805_KwangMD_Melt" pitchFamily="2" charset="0"/>
              <a:cs typeface="4805_KwangMD_Mel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3714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6400" b="1" dirty="0">
                <a:solidFill>
                  <a:srgbClr val="FFFF00"/>
                </a:solidFill>
                <a:latin typeface="4805_KwangMD_Melt" pitchFamily="2" charset="0"/>
                <a:cs typeface="4805_KwangMD_Melt" pitchFamily="2" charset="0"/>
              </a:rPr>
              <a:t>ความร้อนที่เกี่ยวข้องกับการเปลี่ยนสถานะ</a:t>
            </a:r>
            <a:endParaRPr lang="th-TH" sz="6400" b="1" dirty="0">
              <a:solidFill>
                <a:srgbClr val="FFFF00"/>
              </a:solidFill>
              <a:latin typeface="4805_KwangMD_Melt" pitchFamily="2" charset="0"/>
              <a:cs typeface="4805_KwangMD_Melt" pitchFamily="2" charset="0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1333467" y="1600201"/>
            <a:ext cx="9963181" cy="4525963"/>
          </a:xfrm>
          <a:prstGeom prst="roundRect">
            <a:avLst/>
          </a:prstGeom>
          <a:solidFill>
            <a:srgbClr val="FFFF99"/>
          </a:solidFill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th-TH" sz="4800" b="1" dirty="0">
                <a:solidFill>
                  <a:srgbClr val="00B050"/>
                </a:solidFill>
                <a:latin typeface="4805_KwangMD_Melt" pitchFamily="2" charset="0"/>
                <a:cs typeface="4805_KwangMD_Melt" pitchFamily="2" charset="0"/>
              </a:rPr>
              <a:t>	ความร้อนที่เกี่ยวข้องกับการเปลี่ยนสถานะ มี อยู่ </a:t>
            </a:r>
            <a:r>
              <a:rPr lang="en-US" sz="4800" b="1" dirty="0">
                <a:solidFill>
                  <a:srgbClr val="00B050"/>
                </a:solidFill>
                <a:latin typeface="4805_KwangMD_Melt" pitchFamily="2" charset="0"/>
                <a:cs typeface="4805_KwangMD_Melt" pitchFamily="2" charset="0"/>
              </a:rPr>
              <a:t>2</a:t>
            </a:r>
            <a:r>
              <a:rPr lang="th-TH" sz="4800" b="1" dirty="0">
                <a:solidFill>
                  <a:srgbClr val="00B050"/>
                </a:solidFill>
                <a:latin typeface="4805_KwangMD_Melt" pitchFamily="2" charset="0"/>
                <a:cs typeface="4805_KwangMD_Melt" pitchFamily="2" charset="0"/>
              </a:rPr>
              <a:t> ช่วง</a:t>
            </a:r>
          </a:p>
          <a:p>
            <a:r>
              <a:rPr lang="th-TH" sz="4800" b="1" dirty="0">
                <a:solidFill>
                  <a:srgbClr val="0070C0"/>
                </a:solidFill>
                <a:latin typeface="4805_KwangMD_Melt" pitchFamily="2" charset="0"/>
                <a:cs typeface="4805_KwangMD_Melt" pitchFamily="2" charset="0"/>
              </a:rPr>
              <a:t>ความร้อนที่เปลี่ยนสถานะจากของแข็งเป็นของเหลว เรียกว่า </a:t>
            </a:r>
            <a:r>
              <a:rPr lang="th-TH" sz="4800" b="1" dirty="0">
                <a:solidFill>
                  <a:srgbClr val="00FF00"/>
                </a:solidFill>
                <a:latin typeface="4805_KwangMD_Melt" pitchFamily="2" charset="0"/>
                <a:cs typeface="4805_KwangMD_Melt" pitchFamily="2" charset="0"/>
              </a:rPr>
              <a:t/>
            </a:r>
            <a:br>
              <a:rPr lang="th-TH" sz="4800" b="1" dirty="0">
                <a:solidFill>
                  <a:srgbClr val="00FF00"/>
                </a:solidFill>
                <a:latin typeface="4805_KwangMD_Melt" pitchFamily="2" charset="0"/>
                <a:cs typeface="4805_KwangMD_Melt" pitchFamily="2" charset="0"/>
              </a:rPr>
            </a:br>
            <a:r>
              <a:rPr lang="th-TH" sz="4800" b="1" dirty="0">
                <a:solidFill>
                  <a:srgbClr val="FF0000"/>
                </a:solidFill>
                <a:latin typeface="4805_KwangMD_Melt" pitchFamily="2" charset="0"/>
                <a:cs typeface="4805_KwangMD_Melt" pitchFamily="2" charset="0"/>
              </a:rPr>
              <a:t>“ความร้อนแฝงของการหลอมเหลว”</a:t>
            </a:r>
          </a:p>
          <a:p>
            <a:r>
              <a:rPr lang="th-TH" sz="4800" b="1" dirty="0">
                <a:solidFill>
                  <a:srgbClr val="0070C0"/>
                </a:solidFill>
                <a:latin typeface="4805_KwangMD_Melt" pitchFamily="2" charset="0"/>
                <a:cs typeface="4805_KwangMD_Melt" pitchFamily="2" charset="0"/>
              </a:rPr>
              <a:t>ความร้อนที่เปลี่ยนสถานะจากของเหลวเป็นแก๊ส เรียกว่า </a:t>
            </a:r>
            <a:r>
              <a:rPr lang="th-TH" sz="4800" b="1" dirty="0">
                <a:solidFill>
                  <a:srgbClr val="00FF00"/>
                </a:solidFill>
                <a:latin typeface="4805_KwangMD_Melt" pitchFamily="2" charset="0"/>
                <a:cs typeface="4805_KwangMD_Melt" pitchFamily="2" charset="0"/>
              </a:rPr>
              <a:t/>
            </a:r>
            <a:br>
              <a:rPr lang="th-TH" sz="4800" b="1" dirty="0">
                <a:solidFill>
                  <a:srgbClr val="00FF00"/>
                </a:solidFill>
                <a:latin typeface="4805_KwangMD_Melt" pitchFamily="2" charset="0"/>
                <a:cs typeface="4805_KwangMD_Melt" pitchFamily="2" charset="0"/>
              </a:rPr>
            </a:br>
            <a:r>
              <a:rPr lang="th-TH" sz="4800" b="1" dirty="0">
                <a:solidFill>
                  <a:srgbClr val="FF0000"/>
                </a:solidFill>
                <a:latin typeface="4805_KwangMD_Melt" pitchFamily="2" charset="0"/>
                <a:cs typeface="4805_KwangMD_Melt" pitchFamily="2" charset="0"/>
              </a:rPr>
              <a:t>“ความร้อนแฝงของการกลายเป็นไอ”</a:t>
            </a:r>
            <a:endParaRPr lang="th-TH" sz="4800" b="1" dirty="0">
              <a:solidFill>
                <a:srgbClr val="FF0000"/>
              </a:solidFill>
              <a:latin typeface="4805_KwangMD_Melt" pitchFamily="2" charset="0"/>
              <a:cs typeface="4805_KwangMD_Mel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2121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</Words>
  <Application>Microsoft Office PowerPoint</Application>
  <PresentationFormat>แบบจอกว้าง</PresentationFormat>
  <Paragraphs>14</Paragraphs>
  <Slides>5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2</vt:i4>
      </vt:variant>
      <vt:variant>
        <vt:lpstr>ชื่อเรื่องสไลด์</vt:lpstr>
      </vt:variant>
      <vt:variant>
        <vt:i4>5</vt:i4>
      </vt:variant>
    </vt:vector>
  </HeadingPairs>
  <TitlesOfParts>
    <vt:vector size="13" baseType="lpstr">
      <vt:lpstr>4805_KwangMD_Melt</vt:lpstr>
      <vt:lpstr>Angsana New</vt:lpstr>
      <vt:lpstr>Arial</vt:lpstr>
      <vt:lpstr>Calibri</vt:lpstr>
      <vt:lpstr>Calibri Light</vt:lpstr>
      <vt:lpstr>Cordia New</vt:lpstr>
      <vt:lpstr>ธีมของ Office</vt:lpstr>
      <vt:lpstr>ชุดรูปแบบของ Office</vt:lpstr>
      <vt:lpstr>อุณหภูมิกับ การเปลี่ยนสถานะของสาร</vt:lpstr>
      <vt:lpstr>การเปลี่ยนสถานะของสาร</vt:lpstr>
      <vt:lpstr>ความร้อนกับการเปลี่ยนสถานะ</vt:lpstr>
      <vt:lpstr>ความร้อนกับการเปลี่ยนสถานะ</vt:lpstr>
      <vt:lpstr>ความร้อนที่เกี่ยวข้องกับการเปลี่ยนสถานะ</vt:lpstr>
    </vt:vector>
  </TitlesOfParts>
  <Company> 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อุณหภูมิกับ การเปลี่ยนสถานะของสาร</dc:title>
  <dc:creator>kOb KoB</dc:creator>
  <cp:lastModifiedBy>kOb KoB</cp:lastModifiedBy>
  <cp:revision>1</cp:revision>
  <dcterms:created xsi:type="dcterms:W3CDTF">2017-06-12T08:03:09Z</dcterms:created>
  <dcterms:modified xsi:type="dcterms:W3CDTF">2017-06-12T08:03:24Z</dcterms:modified>
</cp:coreProperties>
</file>