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77" r:id="rId3"/>
    <p:sldId id="278" r:id="rId4"/>
    <p:sldId id="279" r:id="rId5"/>
    <p:sldId id="267" r:id="rId6"/>
    <p:sldId id="263" r:id="rId7"/>
    <p:sldId id="280" r:id="rId8"/>
    <p:sldId id="281" r:id="rId9"/>
    <p:sldId id="268" r:id="rId10"/>
    <p:sldId id="265" r:id="rId11"/>
    <p:sldId id="282" r:id="rId12"/>
    <p:sldId id="283" r:id="rId13"/>
    <p:sldId id="269" r:id="rId14"/>
    <p:sldId id="272" r:id="rId15"/>
    <p:sldId id="273" r:id="rId16"/>
    <p:sldId id="270" r:id="rId17"/>
    <p:sldId id="271" r:id="rId18"/>
    <p:sldId id="274" r:id="rId19"/>
    <p:sldId id="259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66"/>
    <a:srgbClr val="3366CC"/>
    <a:srgbClr val="008000"/>
    <a:srgbClr val="FF3399"/>
    <a:srgbClr val="FFFFFF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8B2AD-9E92-4389-BEFE-5F66F4FDA3CA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85945-5712-49B5-B89B-CD44E2BAE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619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8B2AD-9E92-4389-BEFE-5F66F4FDA3CA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85945-5712-49B5-B89B-CD44E2BAE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798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8B2AD-9E92-4389-BEFE-5F66F4FDA3CA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85945-5712-49B5-B89B-CD44E2BAE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5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8B2AD-9E92-4389-BEFE-5F66F4FDA3CA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85945-5712-49B5-B89B-CD44E2BAE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158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8B2AD-9E92-4389-BEFE-5F66F4FDA3CA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85945-5712-49B5-B89B-CD44E2BAE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974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8B2AD-9E92-4389-BEFE-5F66F4FDA3CA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85945-5712-49B5-B89B-CD44E2BAE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652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8B2AD-9E92-4389-BEFE-5F66F4FDA3CA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85945-5712-49B5-B89B-CD44E2BAE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273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8B2AD-9E92-4389-BEFE-5F66F4FDA3CA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85945-5712-49B5-B89B-CD44E2BAE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665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8B2AD-9E92-4389-BEFE-5F66F4FDA3CA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85945-5712-49B5-B89B-CD44E2BAE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88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8B2AD-9E92-4389-BEFE-5F66F4FDA3CA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85945-5712-49B5-B89B-CD44E2BAE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72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8B2AD-9E92-4389-BEFE-5F66F4FDA3CA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85945-5712-49B5-B89B-CD44E2BAE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176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A8B2AD-9E92-4389-BEFE-5F66F4FDA3CA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F85945-5712-49B5-B89B-CD44E2BAE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680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560" y="0"/>
            <a:ext cx="12354560" cy="694944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698481" cy="1071154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Leserinnen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und </a:t>
            </a: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Leser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stellen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ihre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Lieblingsveranstaltung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im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Sommer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vor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7901" y="826905"/>
            <a:ext cx="7628818" cy="5991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241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6293" y="269801"/>
            <a:ext cx="4349931" cy="105110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800" b="1" dirty="0" err="1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Lernwortschatz</a:t>
            </a:r>
            <a:endParaRPr lang="en-US" sz="38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366293" y="1590702"/>
            <a:ext cx="8835798" cy="449658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berühmt </a:t>
            </a:r>
            <a:r>
              <a:rPr lang="de-DE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(A.)</a:t>
            </a:r>
          </a:p>
          <a:p>
            <a:pPr marL="0" indent="0">
              <a:buNone/>
            </a:pPr>
            <a:r>
              <a:rPr lang="de-DE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Dort findet die </a:t>
            </a:r>
            <a:r>
              <a:rPr lang="de-DE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berühmte</a:t>
            </a:r>
            <a:r>
              <a:rPr lang="de-DE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Kieler Woche statt.</a:t>
            </a:r>
          </a:p>
          <a:p>
            <a:pPr marL="0" indent="0">
              <a:buNone/>
            </a:pPr>
            <a:endParaRPr lang="de-DE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r>
              <a:rPr lang="de-DE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im Mittelpunkt stehen </a:t>
            </a:r>
            <a:r>
              <a:rPr lang="de-DE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(FVG) </a:t>
            </a:r>
          </a:p>
          <a:p>
            <a:pPr marL="0" indent="0">
              <a:buNone/>
            </a:pPr>
            <a:r>
              <a:rPr lang="de-DE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Die Musik </a:t>
            </a:r>
            <a:r>
              <a:rPr lang="de-DE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steht</a:t>
            </a:r>
            <a:r>
              <a:rPr lang="de-DE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auch </a:t>
            </a:r>
            <a:r>
              <a:rPr lang="de-DE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im Mittelpunkt</a:t>
            </a:r>
            <a:r>
              <a:rPr lang="de-DE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pPr marL="0" indent="0">
              <a:buNone/>
            </a:pPr>
            <a:endParaRPr lang="de-DE" sz="26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dauern </a:t>
            </a:r>
            <a:r>
              <a:rPr lang="de-DE" sz="2600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(V.)</a:t>
            </a:r>
          </a:p>
          <a:p>
            <a:pPr marL="0" indent="0">
              <a:buNone/>
            </a:pPr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Die Veranstaltung </a:t>
            </a:r>
            <a:r>
              <a:rPr lang="de-DE" sz="2600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dauert</a:t>
            </a:r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zehn Tage.</a:t>
            </a:r>
          </a:p>
          <a:p>
            <a:pPr marL="0" indent="0">
              <a:buNone/>
            </a:pPr>
            <a:endParaRPr lang="de-DE" sz="26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de-DE" sz="2600" b="1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471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6293" y="269801"/>
            <a:ext cx="4349931" cy="105110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800" b="1" dirty="0" err="1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Lernwortschatz</a:t>
            </a:r>
            <a:endParaRPr lang="en-US" sz="38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366293" y="1590702"/>
            <a:ext cx="8835798" cy="26547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vorletzt </a:t>
            </a:r>
            <a:r>
              <a:rPr lang="de-DE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(A.)</a:t>
            </a:r>
          </a:p>
          <a:p>
            <a:pPr marL="0" indent="0">
              <a:buNone/>
            </a:pPr>
            <a:r>
              <a:rPr lang="de-DE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Am </a:t>
            </a:r>
            <a:r>
              <a:rPr lang="de-DE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vorletzten</a:t>
            </a:r>
            <a:r>
              <a:rPr lang="de-DE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Tag ist immer die berühmte Windjammerparade.</a:t>
            </a:r>
          </a:p>
          <a:p>
            <a:pPr marL="0" indent="0">
              <a:buNone/>
            </a:pPr>
            <a:endParaRPr lang="de-DE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r>
              <a:rPr lang="de-DE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der Windjammer</a:t>
            </a:r>
            <a:r>
              <a:rPr lang="de-DE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 ein großes Segelschiff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8" t="10367" r="11011" b="6518"/>
          <a:stretch/>
        </p:blipFill>
        <p:spPr>
          <a:xfrm>
            <a:off x="2788388" y="4140926"/>
            <a:ext cx="2927836" cy="24166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87981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48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6293" y="269801"/>
            <a:ext cx="4349931" cy="105110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800" b="1" dirty="0" err="1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Lernwortschatz</a:t>
            </a:r>
            <a:endParaRPr lang="en-US" sz="38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815302" y="5987836"/>
            <a:ext cx="3075078" cy="51241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der Windjammer</a:t>
            </a:r>
            <a:endParaRPr lang="de-DE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808219" y="5987836"/>
            <a:ext cx="3075078" cy="5124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der Segelschiff</a:t>
            </a:r>
            <a:endParaRPr lang="de-DE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5716224" y="2464147"/>
            <a:ext cx="4101738" cy="5124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de-DE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die Yacht / die Jacht</a:t>
            </a:r>
            <a:endParaRPr lang="de-DE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42" t="9698" r="10440" b="7740"/>
          <a:stretch/>
        </p:blipFill>
        <p:spPr>
          <a:xfrm>
            <a:off x="4631122" y="3021666"/>
            <a:ext cx="3480912" cy="280037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6" t="23361" r="6834" b="19210"/>
          <a:stretch/>
        </p:blipFill>
        <p:spPr>
          <a:xfrm>
            <a:off x="5350850" y="269801"/>
            <a:ext cx="5079061" cy="21492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4" t="4402" r="48785" b="18474"/>
          <a:stretch/>
        </p:blipFill>
        <p:spPr>
          <a:xfrm>
            <a:off x="717345" y="1720621"/>
            <a:ext cx="3165952" cy="39094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46585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0789" y="242122"/>
            <a:ext cx="9993085" cy="125020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	</a:t>
            </a:r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Notieren Sie Sti</a:t>
            </a:r>
            <a:r>
              <a:rPr lang="en-US" sz="2600" b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chwörter</a:t>
            </a:r>
            <a:r>
              <a:rPr lang="en-US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600" b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zu</a:t>
            </a:r>
            <a:r>
              <a:rPr lang="en-US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den </a:t>
            </a:r>
            <a:r>
              <a:rPr lang="en-US" sz="2600" b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Fragen</a:t>
            </a:r>
            <a:r>
              <a:rPr lang="en-US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  <a:br>
              <a:rPr lang="en-US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en-US" sz="2600" b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Hilfe</a:t>
            </a:r>
            <a:r>
              <a:rPr lang="en-US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600" b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finden</a:t>
            </a:r>
            <a:r>
              <a:rPr lang="en-US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600" b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Sie</a:t>
            </a:r>
            <a:r>
              <a:rPr lang="en-US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600" b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im</a:t>
            </a:r>
            <a:r>
              <a:rPr lang="en-US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600" b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Bildlexikon</a:t>
            </a:r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en-US" sz="26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23406" y="1575025"/>
            <a:ext cx="752420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Leserbeitrag B</a:t>
            </a:r>
          </a:p>
          <a:p>
            <a:r>
              <a:rPr lang="de-DE" sz="3000" b="1" dirty="0">
                <a:solidFill>
                  <a:schemeClr val="accent5">
                    <a:lumMod val="75000"/>
                  </a:schemeClr>
                </a:solidFill>
                <a:latin typeface="Corbel" panose="020B0503020204020204" pitchFamily="34" charset="0"/>
              </a:rPr>
              <a:t>1  Was für eine Veranstaltung ist das?</a:t>
            </a:r>
          </a:p>
          <a:p>
            <a:pPr marL="342900" indent="-342900">
              <a:buAutoNum type="arabicPlain"/>
            </a:pPr>
            <a:endParaRPr lang="de-DE" sz="3000" b="1" dirty="0">
              <a:solidFill>
                <a:schemeClr val="accent5">
                  <a:lumMod val="75000"/>
                </a:schemeClr>
              </a:solidFill>
              <a:latin typeface="Corbel" panose="020B0503020204020204" pitchFamily="34" charset="0"/>
            </a:endParaRPr>
          </a:p>
          <a:p>
            <a:endParaRPr lang="de-DE" sz="3000" b="1" dirty="0">
              <a:solidFill>
                <a:schemeClr val="accent5">
                  <a:lumMod val="75000"/>
                </a:schemeClr>
              </a:solidFill>
              <a:latin typeface="Corbel" panose="020B0503020204020204" pitchFamily="34" charset="0"/>
            </a:endParaRPr>
          </a:p>
          <a:p>
            <a:r>
              <a:rPr lang="de-DE" sz="3000" b="1" dirty="0">
                <a:solidFill>
                  <a:schemeClr val="accent5">
                    <a:lumMod val="75000"/>
                  </a:schemeClr>
                </a:solidFill>
                <a:latin typeface="Corbel" panose="020B0503020204020204" pitchFamily="34" charset="0"/>
              </a:rPr>
              <a:t>2  Was kann man auf der Veranstaltung </a:t>
            </a:r>
          </a:p>
          <a:p>
            <a:r>
              <a:rPr lang="de-DE" sz="3000" b="1" dirty="0">
                <a:solidFill>
                  <a:schemeClr val="accent5">
                    <a:lumMod val="75000"/>
                  </a:schemeClr>
                </a:solidFill>
                <a:latin typeface="Corbel" panose="020B0503020204020204" pitchFamily="34" charset="0"/>
              </a:rPr>
              <a:t>    erleben/ sehen/ machen?</a:t>
            </a:r>
          </a:p>
          <a:p>
            <a:pPr marL="342900" indent="-342900">
              <a:buAutoNum type="arabicPlain"/>
            </a:pPr>
            <a:endParaRPr lang="de-DE" sz="3000" b="1" dirty="0">
              <a:solidFill>
                <a:schemeClr val="accent5">
                  <a:lumMod val="75000"/>
                </a:schemeClr>
              </a:solidFill>
              <a:latin typeface="Corbel" panose="020B0503020204020204" pitchFamily="34" charset="0"/>
            </a:endParaRPr>
          </a:p>
          <a:p>
            <a:pPr marL="342900" indent="-342900">
              <a:buAutoNum type="arabicPlain"/>
            </a:pPr>
            <a:endParaRPr lang="de-DE" sz="3000" b="1" dirty="0">
              <a:solidFill>
                <a:schemeClr val="accent5">
                  <a:lumMod val="75000"/>
                </a:schemeClr>
              </a:solidFill>
              <a:latin typeface="Corbel" panose="020B0503020204020204" pitchFamily="34" charset="0"/>
            </a:endParaRPr>
          </a:p>
          <a:p>
            <a:r>
              <a:rPr lang="de-DE" sz="3000" b="1" dirty="0">
                <a:solidFill>
                  <a:schemeClr val="accent5">
                    <a:lumMod val="75000"/>
                  </a:schemeClr>
                </a:solidFill>
                <a:latin typeface="Corbel" panose="020B0503020204020204" pitchFamily="34" charset="0"/>
              </a:rPr>
              <a:t>3  War die Leserin / der Leser schon dort?</a:t>
            </a:r>
            <a:endParaRPr lang="en-US" sz="3000" b="1" dirty="0">
              <a:solidFill>
                <a:schemeClr val="accent5">
                  <a:lumMod val="75000"/>
                </a:schemeClr>
              </a:solidFill>
              <a:latin typeface="Corbel" panose="020B0503020204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8355" y="2574367"/>
            <a:ext cx="64399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k Free" panose="03080402000500000000" pitchFamily="66" charset="0"/>
              </a:rPr>
              <a:t>Segelsport-Event</a:t>
            </a:r>
            <a:endParaRPr 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Ink Free" panose="03080402000500000000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8355" y="4308457"/>
            <a:ext cx="64399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k Free" panose="03080402000500000000" pitchFamily="66" charset="0"/>
              </a:rPr>
              <a:t>Konzerte, Segelschiffe, Yachten, Windjammerparade</a:t>
            </a:r>
            <a:endParaRPr 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Ink Free" panose="03080402000500000000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54481" y="5652525"/>
            <a:ext cx="64399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k Free" panose="03080402000500000000" pitchFamily="66" charset="0"/>
              </a:rPr>
              <a:t>Nein</a:t>
            </a:r>
            <a:endParaRPr 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Ink Free" panose="030804020005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420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560" y="0"/>
            <a:ext cx="12354560" cy="694944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698481" cy="1071154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Leserinnen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und </a:t>
            </a: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Leser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stellen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ihre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Lieblingsveranstaltung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im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Sommer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vor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788942"/>
            <a:ext cx="7913630" cy="6016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7211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6293" y="269801"/>
            <a:ext cx="4349931" cy="105110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800" b="1" dirty="0" err="1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Lernwortschatz</a:t>
            </a:r>
            <a:endParaRPr lang="en-US" sz="38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366293" y="1590702"/>
            <a:ext cx="8835798" cy="449658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faszinieren </a:t>
            </a:r>
            <a:r>
              <a:rPr lang="de-DE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(V.)</a:t>
            </a:r>
          </a:p>
          <a:p>
            <a:pPr marL="0" indent="0" algn="thaiDist">
              <a:buNone/>
            </a:pPr>
            <a:r>
              <a:rPr lang="de-DE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Mich </a:t>
            </a:r>
            <a:r>
              <a:rPr lang="de-DE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fasziniert</a:t>
            </a:r>
            <a:r>
              <a:rPr lang="de-DE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die Verbindung von Technik, Musik, Wissenschaft, und so weiter.</a:t>
            </a:r>
          </a:p>
          <a:p>
            <a:pPr marL="0" indent="0" algn="thaiDist">
              <a:buNone/>
            </a:pPr>
            <a:endParaRPr lang="de-DE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thaiDist">
              <a:buNone/>
            </a:pPr>
            <a:r>
              <a:rPr lang="de-DE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eine Frage stellen </a:t>
            </a:r>
            <a:r>
              <a:rPr lang="de-DE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(FVG)</a:t>
            </a:r>
          </a:p>
          <a:p>
            <a:pPr marL="0" indent="0" algn="thaiDist">
              <a:buNone/>
            </a:pPr>
            <a:r>
              <a:rPr lang="de-DE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Experten </a:t>
            </a:r>
            <a:r>
              <a:rPr lang="de-DE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stellen</a:t>
            </a:r>
            <a:r>
              <a:rPr lang="de-DE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hier Zukunfts</a:t>
            </a:r>
            <a:r>
              <a:rPr lang="de-DE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fragen</a:t>
            </a:r>
            <a:r>
              <a:rPr lang="de-DE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	</a:t>
            </a:r>
          </a:p>
          <a:p>
            <a:pPr marL="0" indent="0" algn="thaiDist">
              <a:buNone/>
            </a:pPr>
            <a:endParaRPr lang="de-DE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endParaRPr lang="de-DE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endParaRPr lang="de-DE" sz="26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de-DE" sz="2600" b="1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7245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6293" y="269801"/>
            <a:ext cx="4349931" cy="105110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800" b="1" dirty="0" err="1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Lernwortschatz</a:t>
            </a:r>
            <a:endParaRPr lang="en-US" sz="38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366293" y="1590702"/>
            <a:ext cx="8835798" cy="3177241"/>
          </a:xfrm>
        </p:spPr>
        <p:txBody>
          <a:bodyPr>
            <a:noAutofit/>
          </a:bodyPr>
          <a:lstStyle/>
          <a:p>
            <a:pPr marL="0" indent="0" algn="thaiDist">
              <a:buNone/>
            </a:pPr>
            <a:r>
              <a:rPr lang="de-DE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diskutieren </a:t>
            </a:r>
            <a:r>
              <a:rPr lang="de-DE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(V.)</a:t>
            </a:r>
          </a:p>
          <a:p>
            <a:pPr marL="0" indent="0" algn="thaiDist">
              <a:buNone/>
            </a:pPr>
            <a:r>
              <a:rPr lang="de-DE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Interessierte </a:t>
            </a:r>
            <a:r>
              <a:rPr lang="de-DE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diskutieren</a:t>
            </a:r>
            <a:r>
              <a:rPr lang="de-DE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Zukunftsprobleme.</a:t>
            </a:r>
          </a:p>
          <a:p>
            <a:pPr marL="0" indent="0">
              <a:buNone/>
            </a:pPr>
            <a:endParaRPr lang="de-DE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r>
              <a:rPr lang="de-DE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spannend </a:t>
            </a:r>
            <a:r>
              <a:rPr lang="de-DE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(A.)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i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interessant</a:t>
            </a:r>
            <a:r>
              <a:rPr lang="en-US" i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/ </a:t>
            </a:r>
            <a:r>
              <a:rPr lang="en-US" i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nicht</a:t>
            </a:r>
            <a:r>
              <a:rPr lang="en-US" i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i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langweilig</a:t>
            </a:r>
            <a:endParaRPr lang="de-DE" i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thaiDist">
              <a:buNone/>
            </a:pPr>
            <a:r>
              <a:rPr lang="de-DE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Das finde ich sehr </a:t>
            </a:r>
            <a:r>
              <a:rPr lang="de-DE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spannend</a:t>
            </a:r>
            <a:r>
              <a:rPr lang="de-DE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pPr marL="0" indent="0">
              <a:buNone/>
            </a:pPr>
            <a:endParaRPr lang="de-DE" sz="26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endParaRPr lang="de-DE" sz="2600" b="1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738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0789" y="242122"/>
            <a:ext cx="9993085" cy="125020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	</a:t>
            </a:r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Notieren Sie Sti</a:t>
            </a:r>
            <a:r>
              <a:rPr lang="en-US" sz="2600" b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chwörter</a:t>
            </a:r>
            <a:r>
              <a:rPr lang="en-US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600" b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zu</a:t>
            </a:r>
            <a:r>
              <a:rPr lang="en-US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den </a:t>
            </a:r>
            <a:r>
              <a:rPr lang="en-US" sz="2600" b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Fragen</a:t>
            </a:r>
            <a:r>
              <a:rPr lang="en-US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  <a:br>
              <a:rPr lang="en-US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en-US" sz="2600" b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Hilfe</a:t>
            </a:r>
            <a:r>
              <a:rPr lang="en-US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600" b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finden</a:t>
            </a:r>
            <a:r>
              <a:rPr lang="en-US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600" b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Sie</a:t>
            </a:r>
            <a:r>
              <a:rPr lang="en-US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600" b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im</a:t>
            </a:r>
            <a:r>
              <a:rPr lang="en-US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600" b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Bildlexikon</a:t>
            </a:r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en-US" sz="26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23406" y="1499376"/>
            <a:ext cx="752420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Leserbeitrag C</a:t>
            </a:r>
          </a:p>
          <a:p>
            <a:r>
              <a:rPr lang="de-DE" sz="3000" b="1" dirty="0">
                <a:solidFill>
                  <a:schemeClr val="accent5">
                    <a:lumMod val="75000"/>
                  </a:schemeClr>
                </a:solidFill>
                <a:latin typeface="Corbel" panose="020B0503020204020204" pitchFamily="34" charset="0"/>
              </a:rPr>
              <a:t>1  Was für eine Veranstaltung ist das?</a:t>
            </a:r>
          </a:p>
          <a:p>
            <a:pPr marL="342900" indent="-342900">
              <a:buAutoNum type="arabicPlain"/>
            </a:pPr>
            <a:endParaRPr lang="de-DE" sz="3000" b="1" dirty="0">
              <a:solidFill>
                <a:schemeClr val="accent5">
                  <a:lumMod val="75000"/>
                </a:schemeClr>
              </a:solidFill>
              <a:latin typeface="Corbel" panose="020B0503020204020204" pitchFamily="34" charset="0"/>
            </a:endParaRPr>
          </a:p>
          <a:p>
            <a:endParaRPr lang="de-DE" sz="3000" b="1" dirty="0">
              <a:solidFill>
                <a:schemeClr val="accent5">
                  <a:lumMod val="75000"/>
                </a:schemeClr>
              </a:solidFill>
              <a:latin typeface="Corbel" panose="020B0503020204020204" pitchFamily="34" charset="0"/>
            </a:endParaRPr>
          </a:p>
          <a:p>
            <a:r>
              <a:rPr lang="de-DE" sz="3000" b="1" dirty="0">
                <a:solidFill>
                  <a:schemeClr val="accent5">
                    <a:lumMod val="75000"/>
                  </a:schemeClr>
                </a:solidFill>
                <a:latin typeface="Corbel" panose="020B0503020204020204" pitchFamily="34" charset="0"/>
              </a:rPr>
              <a:t>2  Was kann man auf der Veranstaltung </a:t>
            </a:r>
          </a:p>
          <a:p>
            <a:r>
              <a:rPr lang="de-DE" sz="3000" b="1" dirty="0">
                <a:solidFill>
                  <a:schemeClr val="accent5">
                    <a:lumMod val="75000"/>
                  </a:schemeClr>
                </a:solidFill>
                <a:latin typeface="Corbel" panose="020B0503020204020204" pitchFamily="34" charset="0"/>
              </a:rPr>
              <a:t>    erleben/ sehen/ machen?</a:t>
            </a:r>
          </a:p>
          <a:p>
            <a:pPr marL="342900" indent="-342900">
              <a:buAutoNum type="arabicPlain"/>
            </a:pPr>
            <a:endParaRPr lang="de-DE" sz="3000" b="1" dirty="0">
              <a:solidFill>
                <a:schemeClr val="accent5">
                  <a:lumMod val="75000"/>
                </a:schemeClr>
              </a:solidFill>
              <a:latin typeface="Corbel" panose="020B0503020204020204" pitchFamily="34" charset="0"/>
            </a:endParaRPr>
          </a:p>
          <a:p>
            <a:pPr marL="342900" indent="-342900">
              <a:buAutoNum type="arabicPlain"/>
            </a:pPr>
            <a:endParaRPr lang="de-DE" sz="3000" b="1" dirty="0">
              <a:solidFill>
                <a:schemeClr val="accent5">
                  <a:lumMod val="75000"/>
                </a:schemeClr>
              </a:solidFill>
              <a:latin typeface="Corbel" panose="020B0503020204020204" pitchFamily="34" charset="0"/>
            </a:endParaRPr>
          </a:p>
          <a:p>
            <a:r>
              <a:rPr lang="de-DE" sz="3000" b="1" dirty="0">
                <a:solidFill>
                  <a:schemeClr val="accent5">
                    <a:lumMod val="75000"/>
                  </a:schemeClr>
                </a:solidFill>
                <a:latin typeface="Corbel" panose="020B0503020204020204" pitchFamily="34" charset="0"/>
              </a:rPr>
              <a:t>3  War die Leserin / der Leser schon dort?</a:t>
            </a:r>
            <a:endParaRPr lang="en-US" sz="3000" b="1" dirty="0">
              <a:solidFill>
                <a:schemeClr val="accent5">
                  <a:lumMod val="75000"/>
                </a:schemeClr>
              </a:solidFill>
              <a:latin typeface="Corbel" panose="020B0503020204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02230" y="2410625"/>
            <a:ext cx="64399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k Free" panose="03080402000500000000" pitchFamily="66" charset="0"/>
              </a:rPr>
              <a:t>Festival für digitale Kunst</a:t>
            </a:r>
            <a:endParaRPr 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Ink Free" panose="03080402000500000000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89167" y="4231972"/>
            <a:ext cx="83863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k Free" panose="03080402000500000000" pitchFamily="66" charset="0"/>
              </a:rPr>
              <a:t>Ausstellungen, Konzerte, Vorträge,</a:t>
            </a:r>
          </a:p>
          <a:p>
            <a:r>
              <a:rPr lang="de-DE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k Free" panose="03080402000500000000" pitchFamily="66" charset="0"/>
              </a:rPr>
              <a:t>Performances, Diskussionsrunde</a:t>
            </a:r>
            <a:endParaRPr 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Ink Free" panose="03080402000500000000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02230" y="5661683"/>
            <a:ext cx="75633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k Free" panose="03080402000500000000" pitchFamily="66" charset="0"/>
              </a:rPr>
              <a:t>Ja, seit 10 Jahren fasr jedes Jahr</a:t>
            </a:r>
            <a:endParaRPr 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Ink Free" panose="030804020005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388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560" y="0"/>
            <a:ext cx="12354560" cy="694944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698481" cy="1071154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Leserinnen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und </a:t>
            </a: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Leser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stellen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ihre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Lieblingsveranstaltung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im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Sommer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vor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484"/>
          <a:stretch/>
        </p:blipFill>
        <p:spPr>
          <a:xfrm>
            <a:off x="1218109" y="839697"/>
            <a:ext cx="7596231" cy="588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1591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6293" y="269801"/>
            <a:ext cx="4349931" cy="105110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800" b="1" dirty="0" err="1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Lernwortschatz</a:t>
            </a:r>
            <a:endParaRPr lang="en-US" sz="38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366293" y="1590703"/>
            <a:ext cx="8835798" cy="995744"/>
          </a:xfrm>
        </p:spPr>
        <p:txBody>
          <a:bodyPr>
            <a:noAutofit/>
          </a:bodyPr>
          <a:lstStyle/>
          <a:p>
            <a:pPr marL="0" indent="0" algn="thaiDist">
              <a:buNone/>
            </a:pPr>
            <a:r>
              <a:rPr lang="de-DE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Landshut: </a:t>
            </a:r>
            <a:r>
              <a:rPr lang="de-DE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eine kreisfreie Stadt in Deutschland </a:t>
            </a:r>
          </a:p>
          <a:p>
            <a:pPr marL="0" indent="0" algn="thaiDist">
              <a:buNone/>
            </a:pPr>
            <a:r>
              <a:rPr lang="de-DE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im süd-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östlichen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Bayern</a:t>
            </a:r>
            <a:endParaRPr lang="de-DE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endParaRPr lang="de-DE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endParaRPr lang="de-DE" sz="26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endParaRPr lang="de-DE" sz="2600" b="1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13335" t="17466" r="9495" b="12445"/>
          <a:stretch/>
        </p:blipFill>
        <p:spPr>
          <a:xfrm>
            <a:off x="1509984" y="2717076"/>
            <a:ext cx="5367045" cy="37490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6717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6293" y="269801"/>
            <a:ext cx="4349931" cy="105110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800" b="1" dirty="0" err="1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Lernwortschatz</a:t>
            </a:r>
            <a:endParaRPr lang="en-US" sz="38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366293" y="1320902"/>
            <a:ext cx="8901113" cy="5006041"/>
          </a:xfrm>
        </p:spPr>
        <p:txBody>
          <a:bodyPr>
            <a:noAutofit/>
          </a:bodyPr>
          <a:lstStyle/>
          <a:p>
            <a:pPr marL="0" indent="0" algn="thaiDist">
              <a:buNone/>
            </a:pPr>
            <a:r>
              <a:rPr lang="de-DE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der Herzog </a:t>
            </a:r>
          </a:p>
          <a:p>
            <a:pPr marL="0" indent="0">
              <a:buNone/>
            </a:pPr>
            <a:r>
              <a:rPr lang="de-DE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de-DE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Die polnische K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önigstochter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hat den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bayerischen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Herzog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geheiratet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de-DE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endParaRPr lang="de-DE" sz="26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nachspielen </a:t>
            </a:r>
            <a:r>
              <a:rPr lang="de-DE" sz="2600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(V.)</a:t>
            </a:r>
          </a:p>
          <a:p>
            <a:pPr marL="0" indent="0">
              <a:buNone/>
            </a:pPr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Alle vier Jahre </a:t>
            </a:r>
            <a:r>
              <a:rPr lang="de-DE" sz="2600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spielen</a:t>
            </a:r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die Landshuter die Hochzeitsfeier mit 2000 Darstellern </a:t>
            </a:r>
            <a:r>
              <a:rPr lang="de-DE" sz="2600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nach</a:t>
            </a:r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pPr marL="0" indent="0">
              <a:buNone/>
            </a:pPr>
            <a:endParaRPr lang="de-DE" sz="26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die Darsteller </a:t>
            </a:r>
            <a:r>
              <a:rPr lang="de-DE" sz="2600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(Pl.) </a:t>
            </a:r>
            <a:r>
              <a:rPr lang="de-DE" sz="2600" i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Schauspieler</a:t>
            </a:r>
          </a:p>
          <a:p>
            <a:pPr marL="0" indent="0">
              <a:buNone/>
            </a:pPr>
            <a:r>
              <a:rPr lang="de-DE" sz="2600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Alle vier Jahre spielen die Landshuter sie mit 2000 </a:t>
            </a:r>
            <a:r>
              <a:rPr lang="de-DE" sz="2600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Darstellern</a:t>
            </a:r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nach.</a:t>
            </a:r>
          </a:p>
          <a:p>
            <a:pPr marL="0" indent="0">
              <a:buNone/>
            </a:pPr>
            <a:endParaRPr lang="de-DE" sz="2600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924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0789" y="242122"/>
            <a:ext cx="9993085" cy="125020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	</a:t>
            </a:r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Notieren Sie Sti</a:t>
            </a:r>
            <a:r>
              <a:rPr lang="en-US" sz="2600" b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chwörter</a:t>
            </a:r>
            <a:r>
              <a:rPr lang="en-US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600" b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zu</a:t>
            </a:r>
            <a:r>
              <a:rPr lang="en-US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den </a:t>
            </a:r>
            <a:r>
              <a:rPr lang="en-US" sz="2600" b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Fragen</a:t>
            </a:r>
            <a:r>
              <a:rPr lang="en-US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  <a:br>
              <a:rPr lang="en-US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en-US" sz="2600" b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Hilfe</a:t>
            </a:r>
            <a:r>
              <a:rPr lang="en-US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600" b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finden</a:t>
            </a:r>
            <a:r>
              <a:rPr lang="en-US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600" b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Sie</a:t>
            </a:r>
            <a:r>
              <a:rPr lang="en-US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600" b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im</a:t>
            </a:r>
            <a:r>
              <a:rPr lang="en-US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600" b="1" dirty="0" err="1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Bildlexikon</a:t>
            </a:r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en-US" sz="26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9531" y="1492325"/>
            <a:ext cx="752420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Leserbeitrag D</a:t>
            </a:r>
          </a:p>
          <a:p>
            <a:r>
              <a:rPr lang="de-DE" sz="3000" b="1" dirty="0">
                <a:solidFill>
                  <a:schemeClr val="accent5">
                    <a:lumMod val="75000"/>
                  </a:schemeClr>
                </a:solidFill>
                <a:latin typeface="Corbel" panose="020B0503020204020204" pitchFamily="34" charset="0"/>
              </a:rPr>
              <a:t>1  Was für eine Veranstaltung ist das?</a:t>
            </a:r>
          </a:p>
          <a:p>
            <a:pPr marL="342900" indent="-342900">
              <a:buAutoNum type="arabicPlain"/>
            </a:pPr>
            <a:endParaRPr lang="de-DE" sz="3000" b="1" dirty="0">
              <a:solidFill>
                <a:schemeClr val="accent5">
                  <a:lumMod val="75000"/>
                </a:schemeClr>
              </a:solidFill>
              <a:latin typeface="Corbel" panose="020B0503020204020204" pitchFamily="34" charset="0"/>
            </a:endParaRPr>
          </a:p>
          <a:p>
            <a:endParaRPr lang="de-DE" sz="3000" b="1" dirty="0">
              <a:solidFill>
                <a:schemeClr val="accent5">
                  <a:lumMod val="75000"/>
                </a:schemeClr>
              </a:solidFill>
              <a:latin typeface="Corbel" panose="020B0503020204020204" pitchFamily="34" charset="0"/>
            </a:endParaRPr>
          </a:p>
          <a:p>
            <a:r>
              <a:rPr lang="de-DE" sz="3000" b="1" dirty="0">
                <a:solidFill>
                  <a:schemeClr val="accent5">
                    <a:lumMod val="75000"/>
                  </a:schemeClr>
                </a:solidFill>
                <a:latin typeface="Corbel" panose="020B0503020204020204" pitchFamily="34" charset="0"/>
              </a:rPr>
              <a:t>2  Was kann man auf der Veranstaltung </a:t>
            </a:r>
          </a:p>
          <a:p>
            <a:r>
              <a:rPr lang="de-DE" sz="3000" b="1" dirty="0">
                <a:solidFill>
                  <a:schemeClr val="accent5">
                    <a:lumMod val="75000"/>
                  </a:schemeClr>
                </a:solidFill>
                <a:latin typeface="Corbel" panose="020B0503020204020204" pitchFamily="34" charset="0"/>
              </a:rPr>
              <a:t>    erleben/ sehen/ machen?</a:t>
            </a:r>
          </a:p>
          <a:p>
            <a:pPr marL="342900" indent="-342900">
              <a:buAutoNum type="arabicPlain"/>
            </a:pPr>
            <a:endParaRPr lang="de-DE" sz="3000" b="1" dirty="0">
              <a:solidFill>
                <a:schemeClr val="accent5">
                  <a:lumMod val="75000"/>
                </a:schemeClr>
              </a:solidFill>
              <a:latin typeface="Corbel" panose="020B0503020204020204" pitchFamily="34" charset="0"/>
            </a:endParaRPr>
          </a:p>
          <a:p>
            <a:pPr marL="342900" indent="-342900">
              <a:buAutoNum type="arabicPlain"/>
            </a:pPr>
            <a:endParaRPr lang="de-DE" sz="3000" b="1" dirty="0">
              <a:solidFill>
                <a:schemeClr val="accent5">
                  <a:lumMod val="75000"/>
                </a:schemeClr>
              </a:solidFill>
              <a:latin typeface="Corbel" panose="020B0503020204020204" pitchFamily="34" charset="0"/>
            </a:endParaRPr>
          </a:p>
          <a:p>
            <a:r>
              <a:rPr lang="de-DE" sz="3000" b="1" dirty="0">
                <a:solidFill>
                  <a:schemeClr val="accent5">
                    <a:lumMod val="75000"/>
                  </a:schemeClr>
                </a:solidFill>
                <a:latin typeface="Corbel" panose="020B0503020204020204" pitchFamily="34" charset="0"/>
              </a:rPr>
              <a:t>3  War die Leserin / der Leser schon dort?</a:t>
            </a:r>
            <a:endParaRPr lang="en-US" sz="3000" b="1" dirty="0">
              <a:solidFill>
                <a:schemeClr val="accent5">
                  <a:lumMod val="75000"/>
                </a:schemeClr>
              </a:solidFill>
              <a:latin typeface="Corbel" panose="020B0503020204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02231" y="2445488"/>
            <a:ext cx="64399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k Free" panose="03080402000500000000" pitchFamily="66" charset="0"/>
              </a:rPr>
              <a:t>Historisches Hochzeitsfest</a:t>
            </a:r>
            <a:endParaRPr 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Ink Free" panose="03080402000500000000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02230" y="5674326"/>
            <a:ext cx="64399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k Free" panose="03080402000500000000" pitchFamily="66" charset="0"/>
              </a:rPr>
              <a:t>Ja, vor über 30 Jahren</a:t>
            </a:r>
            <a:endParaRPr 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Ink Free" panose="03080402000500000000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02230" y="4264099"/>
            <a:ext cx="64399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k Free" panose="03080402000500000000" pitchFamily="66" charset="0"/>
              </a:rPr>
              <a:t>Musik, Tanz, Kostüme</a:t>
            </a:r>
            <a:endParaRPr 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Ink Free" panose="030804020005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690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2966"/>
            <a:ext cx="12192000" cy="6858000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1217023" y="235132"/>
            <a:ext cx="9993085" cy="1554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de-DE" sz="30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	Das m</a:t>
            </a:r>
            <a:r>
              <a:rPr lang="en-US" sz="3000" b="1" dirty="0" err="1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öchte</a:t>
            </a:r>
            <a:r>
              <a:rPr lang="en-US" sz="30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000" b="1" dirty="0" err="1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ich</a:t>
            </a:r>
            <a:r>
              <a:rPr lang="en-US" sz="30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000" b="1" dirty="0" err="1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schon</a:t>
            </a:r>
            <a:r>
              <a:rPr lang="en-US" sz="30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000" b="1" dirty="0" err="1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seit</a:t>
            </a:r>
            <a:r>
              <a:rPr lang="en-US" sz="30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000" b="1" dirty="0" err="1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Jahren</a:t>
            </a:r>
            <a:r>
              <a:rPr lang="en-US" sz="30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mal </a:t>
            </a:r>
            <a:r>
              <a:rPr lang="en-US" sz="3000" b="1" dirty="0" err="1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sehen</a:t>
            </a:r>
            <a:r>
              <a:rPr lang="en-US" sz="30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en-US" sz="30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Markieren Sie </a:t>
            </a:r>
            <a:r>
              <a:rPr lang="de-DE" sz="2600" b="1" i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von ... bis</a:t>
            </a:r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de-DE" sz="2600" b="1" i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von ... an</a:t>
            </a:r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de-DE" sz="2600" b="1" i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über</a:t>
            </a:r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und </a:t>
            </a:r>
            <a:r>
              <a:rPr lang="de-DE" sz="2600" b="1" i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seit</a:t>
            </a:r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in den Leserbeiträgen in </a:t>
            </a:r>
            <a:r>
              <a:rPr lang="de-DE" sz="26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und ergänzen Sie.</a:t>
            </a:r>
            <a:endParaRPr lang="en-US" sz="26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r="52286"/>
          <a:stretch/>
        </p:blipFill>
        <p:spPr>
          <a:xfrm>
            <a:off x="1217023" y="2047710"/>
            <a:ext cx="6524693" cy="409183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410787" y="2965269"/>
            <a:ext cx="35485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solidFill>
                  <a:srgbClr val="002060"/>
                </a:solidFill>
                <a:latin typeface="Corbel" panose="020B0503020204020204" pitchFamily="34" charset="0"/>
              </a:rPr>
              <a:t>Vom          bis</a:t>
            </a:r>
            <a:endParaRPr lang="en-US" sz="3200" b="1" dirty="0">
              <a:solidFill>
                <a:srgbClr val="002060"/>
              </a:solidFill>
              <a:latin typeface="Corbel" panose="020B0503020204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10786" y="4972594"/>
            <a:ext cx="35485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solidFill>
                  <a:srgbClr val="002060"/>
                </a:solidFill>
                <a:latin typeface="Corbel" panose="020B0503020204020204" pitchFamily="34" charset="0"/>
              </a:rPr>
              <a:t>  Von                   an</a:t>
            </a:r>
            <a:endParaRPr lang="en-US" sz="3200" b="1" dirty="0">
              <a:solidFill>
                <a:srgbClr val="002060"/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424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2966"/>
            <a:ext cx="12192000" cy="6858000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1217023" y="235132"/>
            <a:ext cx="9993085" cy="1554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de-DE" sz="30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	Das m</a:t>
            </a:r>
            <a:r>
              <a:rPr lang="en-US" sz="3000" b="1" dirty="0" err="1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öchte</a:t>
            </a:r>
            <a:r>
              <a:rPr lang="en-US" sz="30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000" b="1" dirty="0" err="1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ich</a:t>
            </a:r>
            <a:r>
              <a:rPr lang="en-US" sz="30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000" b="1" dirty="0" err="1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schon</a:t>
            </a:r>
            <a:r>
              <a:rPr lang="en-US" sz="30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000" b="1" dirty="0" err="1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seit</a:t>
            </a:r>
            <a:r>
              <a:rPr lang="en-US" sz="30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000" b="1" dirty="0" err="1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Jahren</a:t>
            </a:r>
            <a:r>
              <a:rPr lang="en-US" sz="30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mal </a:t>
            </a:r>
            <a:r>
              <a:rPr lang="en-US" sz="3000" b="1" dirty="0" err="1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sehen</a:t>
            </a:r>
            <a:r>
              <a:rPr lang="en-US" sz="30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en-US" sz="30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Markieren Sie </a:t>
            </a:r>
            <a:r>
              <a:rPr lang="de-DE" sz="2600" b="1" i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von ... bis</a:t>
            </a:r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de-DE" sz="2600" b="1" i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von ... an</a:t>
            </a:r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de-DE" sz="2600" b="1" i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über</a:t>
            </a:r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und </a:t>
            </a:r>
            <a:r>
              <a:rPr lang="de-DE" sz="2600" b="1" i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seit</a:t>
            </a:r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in den Leserbeiträgen in </a:t>
            </a:r>
            <a:r>
              <a:rPr lang="de-DE" sz="2600" b="1" dirty="0">
                <a:solidFill>
                  <a:srgbClr val="9933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  <a:r>
              <a:rPr lang="de-DE" sz="2600" b="1" dirty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und ergänzen Sie.</a:t>
            </a:r>
            <a:endParaRPr lang="en-US" sz="2600" b="1" dirty="0">
              <a:solidFill>
                <a:schemeClr val="accent3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l="53129"/>
          <a:stretch/>
        </p:blipFill>
        <p:spPr>
          <a:xfrm>
            <a:off x="1217023" y="1946366"/>
            <a:ext cx="6977229" cy="445443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67541" y="3406034"/>
            <a:ext cx="35485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solidFill>
                  <a:srgbClr val="002060"/>
                </a:solidFill>
                <a:latin typeface="Corbel" panose="020B0503020204020204" pitchFamily="34" charset="0"/>
              </a:rPr>
              <a:t>seit</a:t>
            </a:r>
            <a:endParaRPr lang="en-US" sz="3200" b="1" dirty="0">
              <a:solidFill>
                <a:srgbClr val="002060"/>
              </a:solidFill>
              <a:latin typeface="Corbel" panose="020B0503020204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46206" y="5184215"/>
            <a:ext cx="35485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solidFill>
                  <a:srgbClr val="002060"/>
                </a:solidFill>
                <a:latin typeface="Corbel" panose="020B0503020204020204" pitchFamily="34" charset="0"/>
              </a:rPr>
              <a:t>über</a:t>
            </a:r>
            <a:endParaRPr lang="en-US" sz="3200" b="1" dirty="0">
              <a:solidFill>
                <a:srgbClr val="002060"/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3535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560" y="0"/>
            <a:ext cx="12354560" cy="694944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005841" y="98017"/>
            <a:ext cx="8804365" cy="151179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de-DE" sz="3200" b="1" dirty="0">
                <a:solidFill>
                  <a:srgbClr val="3366CC"/>
                </a:solidFill>
                <a:latin typeface="Corbel" panose="020B0503020204020204" pitchFamily="34" charset="0"/>
                <a:cs typeface="Segoe UI" panose="020B0502040204020203" pitchFamily="34" charset="0"/>
              </a:rPr>
              <a:t>Nach Zeiträumen fragen</a:t>
            </a:r>
            <a:br>
              <a:rPr lang="de-DE" sz="3200" b="1" dirty="0">
                <a:solidFill>
                  <a:schemeClr val="accent3">
                    <a:lumMod val="50000"/>
                  </a:schemeClr>
                </a:solidFill>
                <a:latin typeface="Corbel" panose="020B0503020204020204" pitchFamily="34" charset="0"/>
                <a:cs typeface="Segoe UI" panose="020B0502040204020203" pitchFamily="34" charset="0"/>
              </a:rPr>
            </a:br>
            <a:r>
              <a:rPr lang="de-DE" sz="2500" b="1" dirty="0">
                <a:solidFill>
                  <a:schemeClr val="accent3">
                    <a:lumMod val="50000"/>
                  </a:schemeClr>
                </a:solidFill>
                <a:latin typeface="Corbel" panose="020B0503020204020204" pitchFamily="34" charset="0"/>
                <a:cs typeface="Segoe UI" panose="020B0502040204020203" pitchFamily="34" charset="0"/>
              </a:rPr>
              <a:t>Lesen Sie das Porträt und die Antworten zum Text. </a:t>
            </a:r>
            <a:br>
              <a:rPr lang="de-DE" sz="2500" b="1" dirty="0">
                <a:solidFill>
                  <a:schemeClr val="accent3">
                    <a:lumMod val="50000"/>
                  </a:schemeClr>
                </a:solidFill>
                <a:latin typeface="Corbel" panose="020B0503020204020204" pitchFamily="34" charset="0"/>
                <a:cs typeface="Segoe UI" panose="020B0502040204020203" pitchFamily="34" charset="0"/>
              </a:rPr>
            </a:br>
            <a:r>
              <a:rPr lang="de-DE" sz="2500" b="1" dirty="0">
                <a:solidFill>
                  <a:schemeClr val="accent3">
                    <a:lumMod val="50000"/>
                  </a:schemeClr>
                </a:solidFill>
                <a:latin typeface="Corbel" panose="020B0503020204020204" pitchFamily="34" charset="0"/>
                <a:cs typeface="Segoe UI" panose="020B0502040204020203" pitchFamily="34" charset="0"/>
              </a:rPr>
              <a:t>Notieren Sie zu zweit die passenden Fragen.</a:t>
            </a:r>
            <a:endParaRPr lang="en-US" sz="2500" b="1" dirty="0">
              <a:solidFill>
                <a:schemeClr val="accent3">
                  <a:lumMod val="50000"/>
                </a:schemeClr>
              </a:solidFill>
              <a:latin typeface="Corbel" panose="020B0503020204020204" pitchFamily="34" charset="0"/>
              <a:cs typeface="Segoe UI" panose="020B0502040204020203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105" y="1707831"/>
            <a:ext cx="9220101" cy="44252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1" name="Straight Connector 10"/>
          <p:cNvCxnSpPr/>
          <p:nvPr/>
        </p:nvCxnSpPr>
        <p:spPr>
          <a:xfrm>
            <a:off x="3944983" y="2233749"/>
            <a:ext cx="215537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100354" y="2725783"/>
            <a:ext cx="256032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7622177" y="4119154"/>
            <a:ext cx="207699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3718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560" y="0"/>
            <a:ext cx="12354560" cy="694944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005841" y="98017"/>
            <a:ext cx="8804365" cy="151179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de-DE" sz="3200" b="1" dirty="0">
                <a:solidFill>
                  <a:srgbClr val="3366CC"/>
                </a:solidFill>
                <a:latin typeface="Corbel" panose="020B0503020204020204" pitchFamily="34" charset="0"/>
                <a:cs typeface="Segoe UI" panose="020B0502040204020203" pitchFamily="34" charset="0"/>
              </a:rPr>
              <a:t>Nach Zeiträumen fragen</a:t>
            </a:r>
            <a:br>
              <a:rPr lang="de-DE" sz="3200" b="1" dirty="0">
                <a:solidFill>
                  <a:schemeClr val="accent3">
                    <a:lumMod val="50000"/>
                  </a:schemeClr>
                </a:solidFill>
                <a:latin typeface="Corbel" panose="020B0503020204020204" pitchFamily="34" charset="0"/>
                <a:cs typeface="Segoe UI" panose="020B0502040204020203" pitchFamily="34" charset="0"/>
              </a:rPr>
            </a:br>
            <a:r>
              <a:rPr lang="de-DE" sz="2500" b="1" dirty="0">
                <a:solidFill>
                  <a:schemeClr val="accent3">
                    <a:lumMod val="50000"/>
                  </a:schemeClr>
                </a:solidFill>
                <a:latin typeface="Corbel" panose="020B0503020204020204" pitchFamily="34" charset="0"/>
                <a:cs typeface="Segoe UI" panose="020B0502040204020203" pitchFamily="34" charset="0"/>
              </a:rPr>
              <a:t>Lesen Sie das Porträt und die Antworten zum Text. </a:t>
            </a:r>
            <a:br>
              <a:rPr lang="de-DE" sz="2500" b="1" dirty="0">
                <a:solidFill>
                  <a:schemeClr val="accent3">
                    <a:lumMod val="50000"/>
                  </a:schemeClr>
                </a:solidFill>
                <a:latin typeface="Corbel" panose="020B0503020204020204" pitchFamily="34" charset="0"/>
                <a:cs typeface="Segoe UI" panose="020B0502040204020203" pitchFamily="34" charset="0"/>
              </a:rPr>
            </a:br>
            <a:r>
              <a:rPr lang="de-DE" sz="2500" b="1" dirty="0">
                <a:solidFill>
                  <a:schemeClr val="accent3">
                    <a:lumMod val="50000"/>
                  </a:schemeClr>
                </a:solidFill>
                <a:latin typeface="Corbel" panose="020B0503020204020204" pitchFamily="34" charset="0"/>
                <a:cs typeface="Segoe UI" panose="020B0502040204020203" pitchFamily="34" charset="0"/>
              </a:rPr>
              <a:t>Notieren Sie zu zweit die passenden Fragen.</a:t>
            </a:r>
            <a:endParaRPr lang="en-US" sz="2500" b="1" dirty="0">
              <a:solidFill>
                <a:schemeClr val="accent3">
                  <a:lumMod val="50000"/>
                </a:schemeClr>
              </a:solidFill>
              <a:latin typeface="Corbel" panose="020B0503020204020204" pitchFamily="34" charset="0"/>
              <a:cs typeface="Segoe UI" panose="020B0502040204020203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795" y="1799270"/>
            <a:ext cx="9342978" cy="40528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8" name="Straight Connector 7"/>
          <p:cNvCxnSpPr/>
          <p:nvPr/>
        </p:nvCxnSpPr>
        <p:spPr>
          <a:xfrm>
            <a:off x="689298" y="2860766"/>
            <a:ext cx="168814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903029" y="2860766"/>
            <a:ext cx="178961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8059783" y="3814354"/>
            <a:ext cx="1750423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27017" y="4241074"/>
            <a:ext cx="1201783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868091" y="5246914"/>
            <a:ext cx="276061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3219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560" y="0"/>
            <a:ext cx="12354560" cy="694944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005841" y="98017"/>
            <a:ext cx="8804365" cy="151179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de-DE" sz="3200" b="1" dirty="0">
                <a:solidFill>
                  <a:srgbClr val="3366CC"/>
                </a:solidFill>
                <a:latin typeface="Corbel" panose="020B0503020204020204" pitchFamily="34" charset="0"/>
                <a:cs typeface="Segoe UI" panose="020B0502040204020203" pitchFamily="34" charset="0"/>
              </a:rPr>
              <a:t>Nach Zeiträumen fragen</a:t>
            </a:r>
            <a:br>
              <a:rPr lang="de-DE" sz="3200" b="1" dirty="0">
                <a:solidFill>
                  <a:schemeClr val="accent3">
                    <a:lumMod val="50000"/>
                  </a:schemeClr>
                </a:solidFill>
                <a:latin typeface="Corbel" panose="020B0503020204020204" pitchFamily="34" charset="0"/>
                <a:cs typeface="Segoe UI" panose="020B0502040204020203" pitchFamily="34" charset="0"/>
              </a:rPr>
            </a:br>
            <a:r>
              <a:rPr lang="de-DE" sz="2500" b="1" dirty="0">
                <a:solidFill>
                  <a:schemeClr val="accent3">
                    <a:lumMod val="50000"/>
                  </a:schemeClr>
                </a:solidFill>
                <a:latin typeface="Corbel" panose="020B0503020204020204" pitchFamily="34" charset="0"/>
                <a:cs typeface="Segoe UI" panose="020B0502040204020203" pitchFamily="34" charset="0"/>
              </a:rPr>
              <a:t>Lesen Sie das Porträt und die Antworten zum Text. </a:t>
            </a:r>
            <a:br>
              <a:rPr lang="de-DE" sz="2500" b="1" dirty="0">
                <a:solidFill>
                  <a:schemeClr val="accent3">
                    <a:lumMod val="50000"/>
                  </a:schemeClr>
                </a:solidFill>
                <a:latin typeface="Corbel" panose="020B0503020204020204" pitchFamily="34" charset="0"/>
                <a:cs typeface="Segoe UI" panose="020B0502040204020203" pitchFamily="34" charset="0"/>
              </a:rPr>
            </a:br>
            <a:r>
              <a:rPr lang="de-DE" sz="2500" b="1" dirty="0">
                <a:solidFill>
                  <a:schemeClr val="accent3">
                    <a:lumMod val="50000"/>
                  </a:schemeClr>
                </a:solidFill>
                <a:latin typeface="Corbel" panose="020B0503020204020204" pitchFamily="34" charset="0"/>
                <a:cs typeface="Segoe UI" panose="020B0502040204020203" pitchFamily="34" charset="0"/>
              </a:rPr>
              <a:t>Notieren Sie zu zweit die passenden Fragen.</a:t>
            </a:r>
            <a:endParaRPr lang="en-US" sz="2500" b="1" dirty="0">
              <a:solidFill>
                <a:schemeClr val="accent3">
                  <a:lumMod val="50000"/>
                </a:schemeClr>
              </a:solidFill>
              <a:latin typeface="Corbel" panose="020B0503020204020204" pitchFamily="34" charset="0"/>
              <a:cs typeface="Segoe UI" panose="020B05020402040202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r="18607"/>
          <a:stretch/>
        </p:blipFill>
        <p:spPr>
          <a:xfrm>
            <a:off x="226423" y="1877649"/>
            <a:ext cx="10837818" cy="36332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14799" y="2508069"/>
            <a:ext cx="66881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rgbClr val="002060"/>
                </a:solidFill>
                <a:latin typeface="Ink Free" panose="03080402000500000000" pitchFamily="66" charset="0"/>
              </a:rPr>
              <a:t>Wann hat sie ein Angebot aus Zürich bekommen?</a:t>
            </a:r>
            <a:endParaRPr lang="en-US" sz="2400" b="1" dirty="0">
              <a:solidFill>
                <a:srgbClr val="002060"/>
              </a:solidFill>
              <a:latin typeface="Ink Free" panose="03080402000500000000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14799" y="2969734"/>
            <a:ext cx="69799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rgbClr val="002060"/>
                </a:solidFill>
                <a:latin typeface="Ink Free" panose="03080402000500000000" pitchFamily="66" charset="0"/>
              </a:rPr>
              <a:t>Wie lange hat sie nicht mehr in der Schweiz gelebt?</a:t>
            </a:r>
            <a:endParaRPr lang="en-US" sz="2400" b="1" dirty="0">
              <a:solidFill>
                <a:srgbClr val="002060"/>
              </a:solidFill>
              <a:latin typeface="Ink Free" panose="03080402000500000000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46731" y="3408510"/>
            <a:ext cx="69799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rgbClr val="002060"/>
                </a:solidFill>
                <a:latin typeface="Ink Free" panose="03080402000500000000" pitchFamily="66" charset="0"/>
              </a:rPr>
              <a:t>Wann will sie umziehen?</a:t>
            </a:r>
            <a:endParaRPr lang="en-US" sz="2400" b="1" dirty="0">
              <a:solidFill>
                <a:srgbClr val="002060"/>
              </a:solidFill>
              <a:latin typeface="Ink Free" panose="03080402000500000000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78663" y="3873412"/>
            <a:ext cx="69799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rgbClr val="002060"/>
                </a:solidFill>
                <a:latin typeface="Ink Free" panose="03080402000500000000" pitchFamily="66" charset="0"/>
              </a:rPr>
              <a:t>Wann macht sie Urlaub?</a:t>
            </a:r>
            <a:endParaRPr lang="en-US" sz="2400" b="1" dirty="0">
              <a:solidFill>
                <a:srgbClr val="002060"/>
              </a:solidFill>
              <a:latin typeface="Ink Free" panose="03080402000500000000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10595" y="4335077"/>
            <a:ext cx="69799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rgbClr val="002060"/>
                </a:solidFill>
                <a:latin typeface="Ink Free" panose="03080402000500000000" pitchFamily="66" charset="0"/>
              </a:rPr>
              <a:t>Seit wann macht sie das?</a:t>
            </a:r>
            <a:endParaRPr lang="en-US" sz="2400" b="1" dirty="0">
              <a:solidFill>
                <a:srgbClr val="002060"/>
              </a:solidFill>
              <a:latin typeface="Ink Free" panose="03080402000500000000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10595" y="4787491"/>
            <a:ext cx="69799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rgbClr val="002060"/>
                </a:solidFill>
                <a:latin typeface="Ink Free" panose="03080402000500000000" pitchFamily="66" charset="0"/>
              </a:rPr>
              <a:t>Wann war das schon?</a:t>
            </a:r>
            <a:endParaRPr lang="en-US" sz="2400" b="1" dirty="0">
              <a:solidFill>
                <a:srgbClr val="002060"/>
              </a:solidFill>
              <a:latin typeface="Ink Free" panose="030804020005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7716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0" grpId="0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280" y="0"/>
            <a:ext cx="12354560" cy="6949440"/>
          </a:xfrm>
          <a:prstGeom prst="rect">
            <a:avLst/>
          </a:prstGeom>
        </p:spPr>
      </p:pic>
      <p:pic>
        <p:nvPicPr>
          <p:cNvPr id="4" name="Content Placeholder 3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4"/>
          <a:stretch/>
        </p:blipFill>
        <p:spPr>
          <a:xfrm>
            <a:off x="2521132" y="1205601"/>
            <a:ext cx="6146967" cy="4538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8166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</TotalTime>
  <Words>610</Words>
  <Application>Microsoft Office PowerPoint</Application>
  <PresentationFormat>แบบจอกว้าง</PresentationFormat>
  <Paragraphs>107</Paragraphs>
  <Slides>19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Corbel</vt:lpstr>
      <vt:lpstr>Ink Free</vt:lpstr>
      <vt:lpstr>Segoe UI</vt:lpstr>
      <vt:lpstr>Office Theme</vt:lpstr>
      <vt:lpstr>Leserinnen und Leser stellen ihre Lieblingsveranstaltung im Sommer vor.</vt:lpstr>
      <vt:lpstr>Lernwortschatz</vt:lpstr>
      <vt:lpstr>Lernwortschatz</vt:lpstr>
      <vt:lpstr>Lernwortschatz</vt:lpstr>
      <vt:lpstr>b Notieren Sie Stichwörter zu den Fragen.   Hilfe finden Sie im Bildlexikon.</vt:lpstr>
      <vt:lpstr>Leserinnen und Leser stellen ihre Lieblingsveranstaltung im Sommer vor.</vt:lpstr>
      <vt:lpstr>Lernwortschatz</vt:lpstr>
      <vt:lpstr>Lernwortschatz</vt:lpstr>
      <vt:lpstr>b Notieren Sie Stichwörter zu den Fragen.   Hilfe finden Sie im Bildlexikon.</vt:lpstr>
      <vt:lpstr>Leserinnen und Leser stellen ihre Lieblingsveranstaltung im Sommer vor.</vt:lpstr>
      <vt:lpstr>Lernwortschatz</vt:lpstr>
      <vt:lpstr>Lernwortschatz</vt:lpstr>
      <vt:lpstr>b Notieren Sie Stichwörter zu den Fragen.   Hilfe finden Sie im Bildlexikon.</vt:lpstr>
      <vt:lpstr>งานนำเสนอ PowerPoint</vt:lpstr>
      <vt:lpstr>งานนำเสนอ PowerPoint</vt:lpstr>
      <vt:lpstr>Nach Zeiträumen fragen Lesen Sie das Porträt und die Antworten zum Text.  Notieren Sie zu zweit die passenden Fragen.</vt:lpstr>
      <vt:lpstr>Nach Zeiträumen fragen Lesen Sie das Porträt und die Antworten zum Text.  Notieren Sie zu zweit die passenden Fragen.</vt:lpstr>
      <vt:lpstr>Nach Zeiträumen fragen Lesen Sie das Porträt und die Antworten zum Text.  Notieren Sie zu zweit die passenden Fragen.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Natthapon Chaiyaprom</dc:creator>
  <cp:lastModifiedBy>OFFAE201</cp:lastModifiedBy>
  <cp:revision>31</cp:revision>
  <dcterms:created xsi:type="dcterms:W3CDTF">2022-05-21T16:20:12Z</dcterms:created>
  <dcterms:modified xsi:type="dcterms:W3CDTF">2024-02-19T04:32:15Z</dcterms:modified>
</cp:coreProperties>
</file>