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2" r:id="rId5"/>
    <p:sldId id="264" r:id="rId6"/>
    <p:sldId id="261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4" r:id="rId15"/>
    <p:sldId id="275" r:id="rId16"/>
    <p:sldId id="276" r:id="rId17"/>
    <p:sldId id="277" r:id="rId18"/>
    <p:sldId id="278" r:id="rId19"/>
    <p:sldId id="279" r:id="rId20"/>
    <p:sldId id="281" r:id="rId21"/>
    <p:sldId id="280" r:id="rId22"/>
    <p:sldId id="282" r:id="rId23"/>
    <p:sldId id="283" r:id="rId24"/>
    <p:sldId id="284" r:id="rId25"/>
    <p:sldId id="285" r:id="rId26"/>
    <p:sldId id="265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68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3DDDA-062D-4AFA-8645-6B76A22C9738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338FA-38C9-44ED-AB45-DB2C4F6CF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195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3DDDA-062D-4AFA-8645-6B76A22C9738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338FA-38C9-44ED-AB45-DB2C4F6CF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422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3DDDA-062D-4AFA-8645-6B76A22C9738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338FA-38C9-44ED-AB45-DB2C4F6CF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244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3DDDA-062D-4AFA-8645-6B76A22C9738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338FA-38C9-44ED-AB45-DB2C4F6CF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481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3DDDA-062D-4AFA-8645-6B76A22C9738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338FA-38C9-44ED-AB45-DB2C4F6CF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278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3DDDA-062D-4AFA-8645-6B76A22C9738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338FA-38C9-44ED-AB45-DB2C4F6CF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581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3DDDA-062D-4AFA-8645-6B76A22C9738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338FA-38C9-44ED-AB45-DB2C4F6CF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230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3DDDA-062D-4AFA-8645-6B76A22C9738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338FA-38C9-44ED-AB45-DB2C4F6CF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373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3DDDA-062D-4AFA-8645-6B76A22C9738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338FA-38C9-44ED-AB45-DB2C4F6CF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767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3DDDA-062D-4AFA-8645-6B76A22C9738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338FA-38C9-44ED-AB45-DB2C4F6CF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443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3DDDA-062D-4AFA-8645-6B76A22C9738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338FA-38C9-44ED-AB45-DB2C4F6CF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913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3DDDA-062D-4AFA-8645-6B76A22C9738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3338FA-38C9-44ED-AB45-DB2C4F6CF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141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: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6732" y="222368"/>
            <a:ext cx="8978536" cy="63613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793" y="5542596"/>
            <a:ext cx="8965475" cy="1041083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de-DE" sz="4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Schaut mal, der sch</a:t>
            </a:r>
            <a:r>
              <a:rPr lang="en-US" sz="4600" b="1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cs typeface="Segoe UI" panose="020B0502040204020203" pitchFamily="34" charset="0"/>
              </a:rPr>
              <a:t>öne</a:t>
            </a:r>
            <a:r>
              <a:rPr lang="en-US" sz="46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cs typeface="Segoe UI" panose="020B0502040204020203" pitchFamily="34" charset="0"/>
              </a:rPr>
              <a:t> Dom!</a:t>
            </a:r>
            <a:endParaRPr lang="en-US" sz="4600" b="1" dirty="0">
              <a:solidFill>
                <a:schemeClr val="tx1">
                  <a:lumMod val="95000"/>
                  <a:lumOff val="5000"/>
                </a:schemeClr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2273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2" cy="6858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5654" y="266203"/>
            <a:ext cx="6620692" cy="1157650"/>
          </a:xfrm>
        </p:spPr>
        <p:txBody>
          <a:bodyPr>
            <a:normAutofit/>
          </a:bodyPr>
          <a:lstStyle/>
          <a:p>
            <a:r>
              <a:rPr lang="de-DE" sz="4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Lektion 5: Was lernen wir?</a:t>
            </a:r>
            <a:endParaRPr lang="en-US" sz="4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7023" y="1423853"/>
            <a:ext cx="8372203" cy="491480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600" b="1" dirty="0" err="1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Sprechen</a:t>
            </a:r>
            <a:endParaRPr lang="en-US" sz="2600" b="1" dirty="0">
              <a:solidFill>
                <a:srgbClr val="0070C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etwas gemeinsam planen: </a:t>
            </a:r>
            <a:r>
              <a:rPr lang="de-DE" sz="2600" i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Wir k</a:t>
            </a:r>
            <a:r>
              <a:rPr lang="en-US" sz="2600" i="1" dirty="0" err="1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önnen</a:t>
            </a:r>
            <a:r>
              <a:rPr lang="en-US" sz="2600" i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… </a:t>
            </a:r>
            <a:r>
              <a:rPr lang="en-US" sz="2600" i="1" dirty="0" err="1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besichtigen</a:t>
            </a:r>
            <a:r>
              <a:rPr lang="en-US" sz="2600" i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de-DE" sz="2600" i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etwas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berichten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en-US" sz="2600" i="1" dirty="0" err="1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Danach</a:t>
            </a:r>
            <a:r>
              <a:rPr lang="en-US" sz="2600" i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600" i="1" dirty="0" err="1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haben</a:t>
            </a:r>
            <a:r>
              <a:rPr lang="en-US" sz="2600" i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600" i="1" dirty="0" err="1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wir</a:t>
            </a:r>
            <a:r>
              <a:rPr lang="en-US" sz="2600" i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…</a:t>
            </a:r>
            <a:endParaRPr lang="de-DE" sz="2600" b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de-DE" sz="2600" b="1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Lesen und Schreiben</a:t>
            </a:r>
          </a:p>
          <a:p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Brief, Postkarte, Internet-Eintrag, E-Mail</a:t>
            </a:r>
          </a:p>
          <a:p>
            <a:pPr marL="0" indent="0">
              <a:buNone/>
            </a:pPr>
            <a:r>
              <a:rPr lang="de-DE" sz="2600" b="1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Grammatik</a:t>
            </a:r>
          </a:p>
          <a:p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Adjektivdeklination nach definitem Artikel</a:t>
            </a:r>
          </a:p>
          <a:p>
            <a:pPr marL="0" indent="0">
              <a:buNone/>
            </a:pP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de-DE" sz="2600" b="1" i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der berühmte Dom</a:t>
            </a:r>
          </a:p>
          <a:p>
            <a:pPr marL="0" indent="0">
              <a:buNone/>
            </a:pPr>
            <a:r>
              <a:rPr lang="de-DE" sz="2600" b="1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Wortfeld</a:t>
            </a:r>
          </a:p>
          <a:p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Tourismus</a:t>
            </a:r>
          </a:p>
          <a:p>
            <a:pPr marL="0" indent="0">
              <a:buNone/>
            </a:pPr>
            <a:endParaRPr lang="de-DE" sz="2600" b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374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2675" y="366535"/>
            <a:ext cx="6386650" cy="1325563"/>
          </a:xfrm>
        </p:spPr>
        <p:txBody>
          <a:bodyPr>
            <a:normAutofit/>
          </a:bodyPr>
          <a:lstStyle/>
          <a:p>
            <a:pPr algn="ctr"/>
            <a:r>
              <a:rPr lang="de-DE" sz="4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Teil 1:  Stadtbesichtigung</a:t>
            </a:r>
            <a:endParaRPr lang="en-US" sz="4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8672" y="1783680"/>
            <a:ext cx="6267994" cy="26723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600" b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H</a:t>
            </a:r>
            <a:r>
              <a:rPr lang="en-US" sz="2600" b="1" dirty="0" err="1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ören</a:t>
            </a:r>
            <a:r>
              <a:rPr lang="en-US" sz="2600" b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r>
              <a:rPr lang="de-DE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Stadtbesichtigung in K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öln</a:t>
            </a:r>
            <a:endParaRPr lang="de-DE" b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endParaRPr lang="de-DE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de-DE" sz="2600" b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Wortfelder</a:t>
            </a:r>
          </a:p>
          <a:p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Stadtbesichtigung/ Tourismus</a:t>
            </a:r>
            <a:endParaRPr lang="de-DE" sz="2000" b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783" y="2879704"/>
            <a:ext cx="3315247" cy="397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358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0971" y="229059"/>
            <a:ext cx="9993085" cy="13255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 	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Stadtbesichtigungen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b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Notieren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Sie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Stichwörter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und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erz</a:t>
            </a: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ählen Sie.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7067" t="39521" r="5584" b="8849"/>
          <a:stretch/>
        </p:blipFill>
        <p:spPr>
          <a:xfrm>
            <a:off x="785307" y="1603836"/>
            <a:ext cx="10056173" cy="1024833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0" y="5695406"/>
            <a:ext cx="2383699" cy="1162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sz="28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KB, S. 29</a:t>
            </a:r>
            <a:endParaRPr lang="en-US" sz="28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785308" y="2856010"/>
            <a:ext cx="8318352" cy="3047248"/>
          </a:xfrm>
        </p:spPr>
        <p:txBody>
          <a:bodyPr>
            <a:noAutofit/>
          </a:bodyPr>
          <a:lstStyle/>
          <a:p>
            <a:pPr marL="0" indent="0" algn="thaiDist">
              <a:lnSpc>
                <a:spcPct val="100000"/>
              </a:lnSpc>
              <a:buNone/>
            </a:pPr>
            <a:r>
              <a:rPr lang="de-DE" sz="3000" b="1" dirty="0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  <a:cs typeface="Segoe UI" panose="020B0502040204020203" pitchFamily="34" charset="0"/>
              </a:rPr>
              <a:t>Eine Reise in eine fremde Stadt macht mir Spaß. Ich m</a:t>
            </a:r>
            <a:r>
              <a:rPr lang="en-US" sz="3000" b="1" dirty="0" err="1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  <a:cs typeface="Segoe UI" panose="020B0502040204020203" pitchFamily="34" charset="0"/>
              </a:rPr>
              <a:t>öchte</a:t>
            </a:r>
            <a:r>
              <a:rPr lang="en-US" sz="3000" b="1" dirty="0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  <a:cs typeface="Segoe UI" panose="020B0502040204020203" pitchFamily="34" charset="0"/>
              </a:rPr>
              <a:t> </a:t>
            </a:r>
            <a:r>
              <a:rPr lang="en-US" sz="3000" b="1" dirty="0" err="1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  <a:cs typeface="Segoe UI" panose="020B0502040204020203" pitchFamily="34" charset="0"/>
              </a:rPr>
              <a:t>nach</a:t>
            </a:r>
            <a:r>
              <a:rPr lang="en-US" sz="3000" b="1" dirty="0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  <a:cs typeface="Segoe UI" panose="020B0502040204020203" pitchFamily="34" charset="0"/>
              </a:rPr>
              <a:t> </a:t>
            </a:r>
            <a:r>
              <a:rPr lang="en-US" sz="3000" b="1" dirty="0" err="1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  <a:cs typeface="Segoe UI" panose="020B0502040204020203" pitchFamily="34" charset="0"/>
              </a:rPr>
              <a:t>München</a:t>
            </a:r>
            <a:r>
              <a:rPr lang="en-US" sz="3000" b="1" dirty="0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  <a:cs typeface="Segoe UI" panose="020B0502040204020203" pitchFamily="34" charset="0"/>
              </a:rPr>
              <a:t> </a:t>
            </a:r>
            <a:r>
              <a:rPr lang="en-US" sz="3000" b="1" dirty="0" err="1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  <a:cs typeface="Segoe UI" panose="020B0502040204020203" pitchFamily="34" charset="0"/>
              </a:rPr>
              <a:t>fahren</a:t>
            </a:r>
            <a:r>
              <a:rPr lang="en-US" sz="3000" b="1" dirty="0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  <a:cs typeface="Segoe UI" panose="020B0502040204020203" pitchFamily="34" charset="0"/>
              </a:rPr>
              <a:t>.</a:t>
            </a:r>
            <a:r>
              <a:rPr lang="de-DE" sz="3000" b="1" dirty="0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  <a:cs typeface="Segoe UI" panose="020B0502040204020203" pitchFamily="34" charset="0"/>
              </a:rPr>
              <a:t> Dort kann man das Schloss Nymphenberg und das Deutsche Museum besichtigen. Zur Erholung kann man im Englischen Garten einen Spaziergang machen.</a:t>
            </a:r>
          </a:p>
        </p:txBody>
      </p:sp>
    </p:spTree>
    <p:extLst>
      <p:ext uri="{BB962C8B-B14F-4D97-AF65-F5344CB8AC3E}">
        <p14:creationId xmlns:p14="http://schemas.microsoft.com/office/powerpoint/2010/main" val="300964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0971" y="229059"/>
            <a:ext cx="9993085" cy="13255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 	</a:t>
            </a: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In K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öln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br>
              <a:rPr lang="en-US" sz="32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Sehen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Sie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das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Foto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an und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hören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Sie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5695406"/>
            <a:ext cx="2383699" cy="1162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sz="28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KB, S. 29</a:t>
            </a:r>
            <a:endParaRPr lang="en-US" sz="28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t="19639"/>
          <a:stretch/>
        </p:blipFill>
        <p:spPr>
          <a:xfrm>
            <a:off x="383618" y="2854077"/>
            <a:ext cx="10157172" cy="2612270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240971" y="1898210"/>
            <a:ext cx="8242663" cy="8413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Wer m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öchte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was?  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Oma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I 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Mutter 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 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Tochter</a:t>
            </a:r>
            <a:r>
              <a:rPr lang="de-DE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</a:p>
          <a:p>
            <a:pPr marL="0" indent="0">
              <a:buNone/>
            </a:pPr>
            <a:endParaRPr lang="de-DE" sz="2600" b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sz="2000" b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29236" y="3704027"/>
            <a:ext cx="2095172" cy="1651743"/>
          </a:xfrm>
          <a:prstGeom prst="rect">
            <a:avLst/>
          </a:prstGeom>
        </p:spPr>
      </p:pic>
      <p:pic>
        <p:nvPicPr>
          <p:cNvPr id="11" name="15_Lektion_5_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865119" y="5466347"/>
            <a:ext cx="1132115" cy="1132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339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2692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0977" y="229059"/>
            <a:ext cx="7430045" cy="1325563"/>
          </a:xfrm>
        </p:spPr>
        <p:txBody>
          <a:bodyPr>
            <a:normAutofit/>
          </a:bodyPr>
          <a:lstStyle/>
          <a:p>
            <a:pPr algn="ctr"/>
            <a:r>
              <a:rPr lang="de-DE" sz="4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Lernwortschatz vom H</a:t>
            </a:r>
            <a:r>
              <a:rPr lang="en-US" sz="40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ört</a:t>
            </a:r>
            <a:r>
              <a:rPr lang="de-DE" sz="4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ext</a:t>
            </a:r>
            <a:endParaRPr lang="en-US" sz="4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5657" y="1783681"/>
            <a:ext cx="7654835" cy="42252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besichtigen (V.) – die Besichtigung</a:t>
            </a:r>
          </a:p>
          <a:p>
            <a:pPr marL="514350" indent="-514350">
              <a:buAutoNum type="arabicParenR"/>
            </a:pPr>
            <a:r>
              <a:rPr lang="de-DE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die Stadt  +  besichtigen </a:t>
            </a:r>
          </a:p>
          <a:p>
            <a:pPr marL="0" indent="0">
              <a:buNone/>
            </a:pPr>
            <a:r>
              <a:rPr lang="de-DE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de-DE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die Stadtbesichtigung</a:t>
            </a:r>
          </a:p>
          <a:p>
            <a:pPr marL="514350" indent="-514350">
              <a:buAutoNum type="arabicParenR" startAt="2"/>
            </a:pPr>
            <a:r>
              <a:rPr lang="de-DE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den K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ölner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Dom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besichtigen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endParaRPr lang="de-DE" b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de-DE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die Führung</a:t>
            </a:r>
          </a:p>
          <a:p>
            <a:pPr marL="0" indent="0">
              <a:buNone/>
            </a:pPr>
            <a:r>
              <a:rPr lang="de-DE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de-DE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eine Dom-Führung mitmachen</a:t>
            </a:r>
          </a:p>
          <a:p>
            <a:pPr marL="0" indent="0">
              <a:buNone/>
            </a:pPr>
            <a:r>
              <a:rPr lang="de-DE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eine Dom-Führung buchen</a:t>
            </a:r>
          </a:p>
          <a:p>
            <a:pPr marL="0" indent="0">
              <a:buNone/>
            </a:pP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</a:p>
          <a:p>
            <a:pPr marL="0" indent="0">
              <a:buNone/>
            </a:pPr>
            <a:endParaRPr lang="de-DE" sz="2600" b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sz="2000" b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372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129554" cy="1325563"/>
          </a:xfrm>
        </p:spPr>
        <p:txBody>
          <a:bodyPr>
            <a:normAutofit/>
          </a:bodyPr>
          <a:lstStyle/>
          <a:p>
            <a:pPr algn="ctr"/>
            <a:r>
              <a:rPr lang="de-DE" sz="3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Wortfelder: Tourismus &amp; Stadtbesichtigung </a:t>
            </a:r>
            <a:endParaRPr lang="en-US" sz="36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886"/>
          <a:stretch/>
        </p:blipFill>
        <p:spPr>
          <a:xfrm>
            <a:off x="1854924" y="1925993"/>
            <a:ext cx="6503483" cy="3220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619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129554" cy="1325563"/>
          </a:xfrm>
        </p:spPr>
        <p:txBody>
          <a:bodyPr>
            <a:normAutofit/>
          </a:bodyPr>
          <a:lstStyle/>
          <a:p>
            <a:pPr algn="ctr"/>
            <a:r>
              <a:rPr lang="de-DE" sz="3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Wortfelder: Tourismus &amp; Stadtbesichtigung </a:t>
            </a:r>
            <a:endParaRPr lang="en-US" sz="36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r="63125"/>
          <a:stretch/>
        </p:blipFill>
        <p:spPr>
          <a:xfrm>
            <a:off x="1593670" y="1369160"/>
            <a:ext cx="3075214" cy="26498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39179" b="2430"/>
          <a:stretch/>
        </p:blipFill>
        <p:spPr>
          <a:xfrm>
            <a:off x="1808238" y="4062632"/>
            <a:ext cx="5072198" cy="25855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4791" t="1" r="4453" b="1659"/>
          <a:stretch/>
        </p:blipFill>
        <p:spPr>
          <a:xfrm>
            <a:off x="4816745" y="1288977"/>
            <a:ext cx="2063691" cy="2647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854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129554" cy="1325563"/>
          </a:xfrm>
        </p:spPr>
        <p:txBody>
          <a:bodyPr>
            <a:normAutofit/>
          </a:bodyPr>
          <a:lstStyle/>
          <a:p>
            <a:pPr algn="ctr"/>
            <a:r>
              <a:rPr lang="de-DE" sz="3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Wortfelder: Tourismus &amp; Stadtbesichtigung </a:t>
            </a:r>
            <a:endParaRPr lang="en-US" sz="36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453" y="1325564"/>
            <a:ext cx="3845622" cy="27137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3190" b="807"/>
          <a:stretch/>
        </p:blipFill>
        <p:spPr>
          <a:xfrm>
            <a:off x="3327121" y="4169227"/>
            <a:ext cx="2768879" cy="255888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6543" y="1324930"/>
            <a:ext cx="2700874" cy="271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595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129554" cy="1325563"/>
          </a:xfrm>
        </p:spPr>
        <p:txBody>
          <a:bodyPr>
            <a:normAutofit/>
          </a:bodyPr>
          <a:lstStyle/>
          <a:p>
            <a:pPr algn="ctr"/>
            <a:r>
              <a:rPr lang="de-DE" sz="3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Wortfelder: Tourismus &amp; Stadtbesichtigung </a:t>
            </a:r>
            <a:endParaRPr lang="en-US" sz="36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0276" y="1848077"/>
            <a:ext cx="7186341" cy="3368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240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129554" cy="1325563"/>
          </a:xfrm>
        </p:spPr>
        <p:txBody>
          <a:bodyPr>
            <a:normAutofit/>
          </a:bodyPr>
          <a:lstStyle/>
          <a:p>
            <a:pPr algn="ctr"/>
            <a:r>
              <a:rPr lang="de-DE" sz="3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Wortfelder: Tourismus &amp; Stadtbesichtigung </a:t>
            </a:r>
            <a:endParaRPr lang="en-US" sz="36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0451" y="1876152"/>
            <a:ext cx="7765801" cy="3514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872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129554" cy="1325563"/>
          </a:xfrm>
        </p:spPr>
        <p:txBody>
          <a:bodyPr>
            <a:normAutofit/>
          </a:bodyPr>
          <a:lstStyle/>
          <a:p>
            <a:pPr algn="ctr"/>
            <a:r>
              <a:rPr lang="de-DE" sz="3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Wortfelder: Tourismus &amp; Stadtbesichtigung </a:t>
            </a:r>
            <a:endParaRPr lang="en-US" sz="36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9166" y="1954530"/>
            <a:ext cx="7667897" cy="343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032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2412" y="229059"/>
            <a:ext cx="9266192" cy="19727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 	</a:t>
            </a: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Arbeiten Sie zu zwei. </a:t>
            </a:r>
            <a:b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	Sehen Sie das Bildlexikon an und </a:t>
            </a:r>
            <a:b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	schreiben Sie fünf Sätze wie im Beispiel.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5695406"/>
            <a:ext cx="2383699" cy="1162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sz="28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KB, S. 30</a:t>
            </a:r>
            <a:endParaRPr lang="en-US" sz="28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332412" y="2732555"/>
            <a:ext cx="8347166" cy="13928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3200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</a:t>
            </a:r>
            <a:r>
              <a:rPr lang="en-US" sz="3200" i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öln</a:t>
            </a:r>
            <a:r>
              <a:rPr lang="en-US" sz="3200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hat </a:t>
            </a:r>
            <a:r>
              <a:rPr lang="en-US" sz="3200" i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viele</a:t>
            </a:r>
            <a:r>
              <a:rPr lang="en-US" sz="3200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i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Sehens</a:t>
            </a:r>
            <a:r>
              <a:rPr lang="en-US" sz="3200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_ _ _ _ _ _ _ _ _ _ _ _.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3200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Das Museum </a:t>
            </a:r>
            <a:r>
              <a:rPr lang="en-US" sz="3200" i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ist</a:t>
            </a:r>
            <a:r>
              <a:rPr lang="en-US" sz="3200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ab 18 </a:t>
            </a:r>
            <a:r>
              <a:rPr lang="en-US" sz="3200" i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Uhr</a:t>
            </a:r>
            <a:r>
              <a:rPr lang="en-US" sz="3200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_ _ _ _ _ _ _ _ </a:t>
            </a:r>
            <a:r>
              <a:rPr lang="en-US" sz="3200" i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sen.</a:t>
            </a:r>
            <a:r>
              <a:rPr lang="en-US" sz="3200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sz="3200" i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</a:p>
          <a:p>
            <a:pPr marL="0" indent="0">
              <a:buNone/>
            </a:pPr>
            <a:endParaRPr lang="de-DE" sz="3200" i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endParaRPr lang="de-DE" sz="3200" i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077098" y="2767630"/>
            <a:ext cx="3818709" cy="6613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000" i="1" dirty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 ü r d </a:t>
            </a:r>
            <a:r>
              <a:rPr lang="en-US" sz="3000" i="1" dirty="0" err="1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</a:t>
            </a:r>
            <a:r>
              <a:rPr lang="en-US" sz="3000" i="1" dirty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g k e </a:t>
            </a:r>
            <a:r>
              <a:rPr lang="en-US" sz="3000" i="1" dirty="0" err="1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</a:t>
            </a:r>
            <a:r>
              <a:rPr lang="en-US" sz="3000" i="1" dirty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t e n</a:t>
            </a:r>
            <a:r>
              <a:rPr lang="de-DE" sz="3000" i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sz="3000" i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e-DE" sz="3000" i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6056811" y="3537978"/>
            <a:ext cx="2316479" cy="6613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3000" i="1" dirty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 e s c h l o s</a:t>
            </a:r>
            <a:endParaRPr lang="de-DE" sz="3000" i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480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2412" y="229059"/>
            <a:ext cx="9266192" cy="19727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 	</a:t>
            </a: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Arbeiten Sie zu zwei. </a:t>
            </a:r>
            <a:b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	Sehen Sie das Bildlexikon an und </a:t>
            </a:r>
            <a:b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	schreiben Sie fünf Sätze wie im Beispiel.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5695406"/>
            <a:ext cx="2383699" cy="1162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sz="28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KB, S. 30</a:t>
            </a:r>
            <a:endParaRPr lang="en-US" sz="28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191849" y="4809550"/>
            <a:ext cx="8673737" cy="885856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200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Das Museum </a:t>
            </a:r>
            <a:r>
              <a:rPr lang="en-US" sz="3200" i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ist</a:t>
            </a:r>
            <a:r>
              <a:rPr lang="en-US" sz="3200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von 9 </a:t>
            </a:r>
            <a:r>
              <a:rPr lang="en-US" sz="3200" i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bis</a:t>
            </a:r>
            <a:r>
              <a:rPr lang="en-US" sz="3200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17 </a:t>
            </a:r>
            <a:r>
              <a:rPr lang="en-US" sz="3200" i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Uhr</a:t>
            </a:r>
            <a:r>
              <a:rPr lang="en-US" sz="3200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i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ge</a:t>
            </a:r>
            <a:r>
              <a:rPr lang="en-US" sz="3200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_ _ _ _ _ _. </a:t>
            </a:r>
            <a:r>
              <a:rPr lang="de-DE" sz="3200" i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</a:p>
          <a:p>
            <a:pPr marL="0" indent="0">
              <a:buNone/>
            </a:pPr>
            <a:endParaRPr lang="de-DE" sz="3200" i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1682" t="1" r="50141" b="-587"/>
          <a:stretch/>
        </p:blipFill>
        <p:spPr>
          <a:xfrm>
            <a:off x="1332412" y="2059870"/>
            <a:ext cx="2821577" cy="2891608"/>
          </a:xfrm>
          <a:prstGeom prst="rect">
            <a:avLst/>
          </a:prstGeom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7519852" y="4809550"/>
            <a:ext cx="1820091" cy="8858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3200" i="1" dirty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ö f </a:t>
            </a:r>
            <a:r>
              <a:rPr lang="en-US" sz="3200" i="1" dirty="0" err="1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</a:t>
            </a:r>
            <a:r>
              <a:rPr lang="en-US" sz="3200" i="1" dirty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n e t</a:t>
            </a:r>
          </a:p>
        </p:txBody>
      </p:sp>
    </p:spTree>
    <p:extLst>
      <p:ext uri="{BB962C8B-B14F-4D97-AF65-F5344CB8AC3E}">
        <p14:creationId xmlns:p14="http://schemas.microsoft.com/office/powerpoint/2010/main" val="1793561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2412" y="229059"/>
            <a:ext cx="9266192" cy="19727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 	</a:t>
            </a: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Arbeiten Sie zu zwei. </a:t>
            </a:r>
            <a:b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	Sehen Sie das Bildlexikon an und </a:t>
            </a:r>
            <a:b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	schreiben Sie fünf Sätze wie im Beispiel.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5695406"/>
            <a:ext cx="2383699" cy="1162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sz="28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KB, S. 30</a:t>
            </a:r>
            <a:endParaRPr lang="en-US" sz="28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191849" y="4809550"/>
            <a:ext cx="8673737" cy="885856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200" i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</a:t>
            </a:r>
            <a:r>
              <a:rPr lang="en-US" sz="3200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Museum </a:t>
            </a:r>
            <a:r>
              <a:rPr lang="en-US" sz="3200" i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sind</a:t>
            </a:r>
            <a:r>
              <a:rPr lang="en-US" sz="3200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i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es</a:t>
            </a:r>
            <a:r>
              <a:rPr lang="en-US" sz="3200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so </a:t>
            </a:r>
            <a:r>
              <a:rPr lang="en-US" sz="3200" i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viele</a:t>
            </a:r>
            <a:r>
              <a:rPr lang="en-US" sz="3200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T _ _ _ _ _ _ </a:t>
            </a:r>
            <a:r>
              <a:rPr lang="en-US" sz="3200" i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</a:t>
            </a:r>
            <a:r>
              <a:rPr lang="en-US" sz="3200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de-DE" sz="3200" i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</a:p>
          <a:p>
            <a:pPr marL="0" indent="0">
              <a:buNone/>
            </a:pPr>
            <a:endParaRPr lang="de-DE" sz="3200" i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6344195" y="4804856"/>
            <a:ext cx="1820091" cy="8858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3200" i="1" dirty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u r </a:t>
            </a:r>
            <a:r>
              <a:rPr lang="en-US" sz="3200" i="1" dirty="0" err="1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</a:t>
            </a:r>
            <a:r>
              <a:rPr lang="en-US" sz="3200" i="1" dirty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s t 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4791" t="1" r="4453" b="1659"/>
          <a:stretch/>
        </p:blipFill>
        <p:spPr>
          <a:xfrm>
            <a:off x="1332412" y="2000742"/>
            <a:ext cx="2217557" cy="284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02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2412" y="229059"/>
            <a:ext cx="9266192" cy="19727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 	</a:t>
            </a: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Arbeiten Sie zu zwei. </a:t>
            </a:r>
            <a:b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	Sehen Sie das Bildlexikon an und </a:t>
            </a:r>
            <a:b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	schreiben Sie fünf Sätze wie im Beispiel.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5695406"/>
            <a:ext cx="2383699" cy="1162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sz="28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KB, S. 30</a:t>
            </a:r>
            <a:endParaRPr lang="en-US" sz="28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191849" y="4809550"/>
            <a:ext cx="8673737" cy="885856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200" i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Ich</a:t>
            </a:r>
            <a:r>
              <a:rPr lang="en-US" sz="3200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i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möchte</a:t>
            </a:r>
            <a:r>
              <a:rPr lang="en-US" sz="3200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die </a:t>
            </a:r>
            <a:r>
              <a:rPr lang="en-US" sz="3200" i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Stadt</a:t>
            </a:r>
            <a:r>
              <a:rPr lang="en-US" sz="3200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Köln _ _ </a:t>
            </a:r>
            <a:r>
              <a:rPr lang="en-US" sz="3200" i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sich</a:t>
            </a:r>
            <a:r>
              <a:rPr lang="en-US" sz="3200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_ _ _ _ _.</a:t>
            </a:r>
            <a:endParaRPr lang="de-DE" sz="3200" i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5717177" y="4809550"/>
            <a:ext cx="3296194" cy="8858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de-DE" sz="3200" i="1" dirty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 e        t i g e n</a:t>
            </a:r>
            <a:endParaRPr lang="en-US" sz="3200" i="1" dirty="0">
              <a:solidFill>
                <a:schemeClr val="accent5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3190" b="807"/>
          <a:stretch/>
        </p:blipFill>
        <p:spPr>
          <a:xfrm>
            <a:off x="1332412" y="2201797"/>
            <a:ext cx="2768879" cy="255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590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2412" y="229059"/>
            <a:ext cx="9266192" cy="19727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 	</a:t>
            </a: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Arbeiten Sie zu zwei. </a:t>
            </a:r>
            <a:b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	Sehen Sie das Bildlexikon an und </a:t>
            </a:r>
            <a:b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	schreiben Sie fünf Sätze wie im Beispiel.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5695406"/>
            <a:ext cx="2383699" cy="1162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sz="28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KB, S. 30</a:t>
            </a:r>
            <a:endParaRPr lang="en-US" sz="28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191849" y="4809550"/>
            <a:ext cx="8592231" cy="885856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3200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Ich nehme immer meine _ a _ e _ a mit.</a:t>
            </a:r>
            <a:endParaRPr lang="de-DE" sz="3200" i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5527153" y="4809550"/>
            <a:ext cx="2103344" cy="8858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de-DE" sz="3200" i="1" dirty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   m   r</a:t>
            </a:r>
            <a:endParaRPr lang="en-US" sz="3200" i="1" dirty="0">
              <a:solidFill>
                <a:schemeClr val="accent5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54193"/>
          <a:stretch/>
        </p:blipFill>
        <p:spPr>
          <a:xfrm>
            <a:off x="1211428" y="2160641"/>
            <a:ext cx="2628956" cy="269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077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2412" y="229059"/>
            <a:ext cx="9266192" cy="19727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 	</a:t>
            </a: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Arbeiten Sie zu zwei. </a:t>
            </a:r>
            <a:b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	Sehen Sie das Bildlexikon an und </a:t>
            </a:r>
            <a:b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	schreiben Sie fünf Sätze wie im Beispiel.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5695406"/>
            <a:ext cx="2383699" cy="1162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sz="28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KB, S. 30</a:t>
            </a:r>
            <a:endParaRPr lang="en-US" sz="28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191849" y="4809550"/>
            <a:ext cx="9023305" cy="885856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3200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Ich brauche eine _ _ _ _ _ k _ _ ft für zwei Nächte.</a:t>
            </a:r>
            <a:endParaRPr lang="de-DE" sz="3200" i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132833" y="4809550"/>
            <a:ext cx="2829670" cy="8858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de-DE" sz="3200" i="1" dirty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Un t e r   u n</a:t>
            </a:r>
            <a:endParaRPr lang="en-US" sz="3200" i="1" dirty="0">
              <a:solidFill>
                <a:schemeClr val="accent5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r="59714"/>
          <a:stretch/>
        </p:blipFill>
        <p:spPr>
          <a:xfrm>
            <a:off x="1332412" y="2152891"/>
            <a:ext cx="2364666" cy="265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268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2412" y="229059"/>
            <a:ext cx="9266192" cy="19727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 	</a:t>
            </a: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Arbeiten Sie zu zwei. </a:t>
            </a:r>
            <a:b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	Sehen Sie das Bildlexikon an und </a:t>
            </a:r>
            <a:b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	schreiben Sie fünf Sätze wie im Beispiel.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5695406"/>
            <a:ext cx="2383699" cy="1162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sz="28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KB, S. 30</a:t>
            </a:r>
            <a:endParaRPr lang="en-US" sz="28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191849" y="4900159"/>
            <a:ext cx="9023305" cy="885856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3200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Vor der Reise muss man G _ _ _  w _ _ _ s _ _ n</a:t>
            </a:r>
            <a:endParaRPr lang="de-DE" sz="3200" i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5873013" y="4898478"/>
            <a:ext cx="3493055" cy="8858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de-DE" sz="3200" i="1" dirty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 l d     e c h   e l</a:t>
            </a:r>
            <a:endParaRPr lang="en-US" sz="3200" i="1" dirty="0">
              <a:solidFill>
                <a:schemeClr val="accent5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r="58263"/>
          <a:stretch/>
        </p:blipFill>
        <p:spPr>
          <a:xfrm>
            <a:off x="1344174" y="2281856"/>
            <a:ext cx="2545956" cy="273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959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2412" y="229059"/>
            <a:ext cx="9266192" cy="19727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 	</a:t>
            </a: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Arbeiten Sie zu zwei. </a:t>
            </a:r>
            <a:b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	Sehen Sie das Bildlexikon an und </a:t>
            </a:r>
            <a:b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	schreiben Sie fünf Sätze wie im Beispiel.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5695406"/>
            <a:ext cx="2383699" cy="1162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sz="28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KB, S. 30</a:t>
            </a:r>
            <a:endParaRPr lang="en-US" sz="28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830979" y="4919016"/>
            <a:ext cx="9571945" cy="885856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3200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Ich mache einen R _ _ _ g _ _ g durch die Ausstellung.</a:t>
            </a:r>
            <a:endParaRPr lang="de-DE" sz="3200" i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080666" y="4919016"/>
            <a:ext cx="3493055" cy="8858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de-DE" sz="3100" i="1" dirty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 n d   a n</a:t>
            </a:r>
            <a:endParaRPr lang="en-US" sz="3100" i="1" dirty="0">
              <a:solidFill>
                <a:schemeClr val="accent5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406" y="2201797"/>
            <a:ext cx="2812586" cy="2826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597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2412" y="229059"/>
            <a:ext cx="9266192" cy="19727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 	</a:t>
            </a: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Arbeiten Sie zu zwei. </a:t>
            </a:r>
            <a:b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	Sehen Sie das Bildlexikon an und </a:t>
            </a:r>
            <a:b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	schreiben Sie fünf Sätze wie im Beispiel.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5695406"/>
            <a:ext cx="2383699" cy="1162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sz="28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KB, S. 30</a:t>
            </a:r>
            <a:endParaRPr lang="en-US" sz="28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830979" y="4919016"/>
            <a:ext cx="9571945" cy="885856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3200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Tobias ist der beste R _ _ _ _ _üh _ _ _ in K</a:t>
            </a:r>
            <a:r>
              <a:rPr lang="en-US" sz="3200" i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öln</a:t>
            </a:r>
            <a:r>
              <a:rPr lang="en-US" sz="3200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de-DE" sz="3200" i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594532" y="4932079"/>
            <a:ext cx="3493055" cy="8858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de-DE" sz="3100" i="1" dirty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 i s e f      r e r</a:t>
            </a:r>
            <a:endParaRPr lang="en-US" sz="3100" i="1" dirty="0">
              <a:solidFill>
                <a:schemeClr val="accent5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l="39179" r="29247" b="2430"/>
          <a:stretch/>
        </p:blipFill>
        <p:spPr>
          <a:xfrm>
            <a:off x="1191849" y="2333512"/>
            <a:ext cx="2633133" cy="258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226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6287" y="0"/>
            <a:ext cx="9266192" cy="107722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 	</a:t>
            </a: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Welches Verb passt? Kreuzen Sie an.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5695406"/>
            <a:ext cx="2383699" cy="1162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sz="28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AB, S. 36</a:t>
            </a:r>
            <a:endParaRPr lang="en-US" sz="28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75864" y="1290256"/>
            <a:ext cx="8925337" cy="440515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 ein ausländischer Tourist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e-DE" sz="2600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 	____ ankommen 	____ reisen 		____ sein</a:t>
            </a:r>
          </a:p>
          <a:p>
            <a:pPr marL="0" indent="0">
              <a:lnSpc>
                <a:spcPct val="100000"/>
              </a:lnSpc>
              <a:buNone/>
            </a:pPr>
            <a:endParaRPr lang="de-DE" sz="26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  zu Fuß einen Rundgang durch die Stadt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de-DE" sz="2600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____ besichtigen	____ machen	____ gehen</a:t>
            </a:r>
          </a:p>
          <a:p>
            <a:pPr marL="0" indent="0">
              <a:lnSpc>
                <a:spcPct val="100000"/>
              </a:lnSpc>
              <a:buNone/>
            </a:pPr>
            <a:endParaRPr lang="de-DE" sz="2600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  ge</a:t>
            </a:r>
            <a:r>
              <a:rPr lang="en-US" sz="26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öffnet</a:t>
            </a:r>
            <a:r>
              <a:rPr lang="en-US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/ </a:t>
            </a:r>
            <a:r>
              <a:rPr lang="en-US" sz="26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offen</a:t>
            </a:r>
            <a:r>
              <a:rPr lang="en-US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de-DE" sz="2600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____ wechseln	____ sein		____ machen</a:t>
            </a:r>
          </a:p>
          <a:p>
            <a:pPr marL="0" indent="0">
              <a:lnSpc>
                <a:spcPct val="100000"/>
              </a:lnSpc>
              <a:buNone/>
            </a:pPr>
            <a:endParaRPr lang="de-DE" sz="2600" b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389" y="1628503"/>
            <a:ext cx="851263" cy="85126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269" y="3243943"/>
            <a:ext cx="851263" cy="85126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269" y="4693920"/>
            <a:ext cx="851263" cy="85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981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6287" y="0"/>
            <a:ext cx="9266192" cy="107722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 	</a:t>
            </a: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Welches Verb passt? Kreuzen Sie an.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5695406"/>
            <a:ext cx="2383699" cy="1162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sz="28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AB, S. 36</a:t>
            </a:r>
            <a:endParaRPr lang="en-US" sz="28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36676" y="1290256"/>
            <a:ext cx="10418854" cy="440515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  Sehenswürdigkeiten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e-DE" sz="2600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 	____ buchen		____ besichtigen		____ mitmachen</a:t>
            </a:r>
          </a:p>
          <a:p>
            <a:pPr marL="0" indent="0">
              <a:lnSpc>
                <a:spcPct val="100000"/>
              </a:lnSpc>
              <a:buNone/>
            </a:pPr>
            <a:endParaRPr lang="de-DE" sz="26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  auf einer Bank  Geld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de-DE" sz="2600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____ wechseln	____ kaufen			____ geben</a:t>
            </a:r>
          </a:p>
          <a:p>
            <a:pPr marL="0" indent="0">
              <a:lnSpc>
                <a:spcPct val="100000"/>
              </a:lnSpc>
              <a:buNone/>
            </a:pPr>
            <a:endParaRPr lang="de-DE" sz="2600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  einem Kellner  Trinkgeld</a:t>
            </a:r>
            <a:endParaRPr lang="en-US" sz="26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de-DE" sz="2600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____ machen		____ geben			____ einladen</a:t>
            </a:r>
          </a:p>
          <a:p>
            <a:pPr marL="0" indent="0">
              <a:lnSpc>
                <a:spcPct val="100000"/>
              </a:lnSpc>
              <a:buNone/>
            </a:pPr>
            <a:endParaRPr lang="de-DE" sz="2600" b="1" u="sng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017" y="1624149"/>
            <a:ext cx="851263" cy="85126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436" y="3226526"/>
            <a:ext cx="851263" cy="85126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016" y="4741817"/>
            <a:ext cx="851263" cy="85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198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6287" y="0"/>
            <a:ext cx="9266192" cy="107722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 	</a:t>
            </a: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Welches Verb passt? Kreuzen Sie an.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5695406"/>
            <a:ext cx="2383699" cy="1162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sz="28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AB, S. 36</a:t>
            </a:r>
            <a:endParaRPr lang="en-US" sz="28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5249" y="1290256"/>
            <a:ext cx="10418854" cy="440515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  eine Unterkunft für zwei Nächte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e-DE" sz="2600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	____ übernachten	____ buchen		____ gefallen</a:t>
            </a:r>
          </a:p>
          <a:p>
            <a:pPr marL="0" indent="0">
              <a:lnSpc>
                <a:spcPct val="100000"/>
              </a:lnSpc>
              <a:buNone/>
            </a:pPr>
            <a:endParaRPr lang="de-DE" sz="26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  wichtige Informationen in einem Prospekt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de-DE" sz="2600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____ lesen		____ informieren	____ buchen</a:t>
            </a:r>
          </a:p>
          <a:p>
            <a:pPr marL="0" indent="0">
              <a:lnSpc>
                <a:spcPct val="100000"/>
              </a:lnSpc>
              <a:buNone/>
            </a:pPr>
            <a:endParaRPr lang="de-DE" sz="2600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 eine Führung durch die Stadt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de-DE" sz="2600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____ mitmachen	____ gehen		____ fahren</a:t>
            </a:r>
          </a:p>
          <a:p>
            <a:pPr marL="0" indent="0">
              <a:lnSpc>
                <a:spcPct val="100000"/>
              </a:lnSpc>
              <a:buNone/>
            </a:pPr>
            <a:endParaRPr lang="de-DE" sz="26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de-DE" sz="26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de-DE" sz="2600" b="1" u="sng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034" y="1658983"/>
            <a:ext cx="851263" cy="85126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439" y="3174274"/>
            <a:ext cx="851263" cy="85126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439" y="4703024"/>
            <a:ext cx="851263" cy="85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440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6287" y="0"/>
            <a:ext cx="9266192" cy="107722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 	</a:t>
            </a:r>
            <a:r>
              <a:rPr lang="de-DE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Welches Verb passt? Kreuzen Sie an.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5695406"/>
            <a:ext cx="2383699" cy="1162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sz="28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AB, S. 36</a:t>
            </a:r>
            <a:endParaRPr lang="en-US" sz="28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729956" y="1389712"/>
            <a:ext cx="10418854" cy="314310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  einen guten Reiseführer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e-DE" sz="2600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	____ haben 		____ besichtigen	____ mitmachen</a:t>
            </a:r>
          </a:p>
          <a:p>
            <a:pPr marL="0" indent="0">
              <a:lnSpc>
                <a:spcPct val="100000"/>
              </a:lnSpc>
              <a:buNone/>
            </a:pPr>
            <a:endParaRPr lang="de-DE" sz="26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  sich für Museen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de-DE" sz="2600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____ besichtigen	____ gefallen		____ interessieren</a:t>
            </a:r>
          </a:p>
          <a:p>
            <a:pPr marL="0" indent="0">
              <a:lnSpc>
                <a:spcPct val="100000"/>
              </a:lnSpc>
              <a:buNone/>
            </a:pPr>
            <a:endParaRPr lang="de-DE" sz="26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de-DE" sz="26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de-DE" sz="2600" b="1" u="sng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065" y="1728821"/>
            <a:ext cx="851263" cy="85126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800" y="3291840"/>
            <a:ext cx="851263" cy="85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729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531" y="2403611"/>
            <a:ext cx="5320938" cy="205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9944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955</Words>
  <Application>Microsoft Office PowerPoint</Application>
  <PresentationFormat>แบบจอกว้าง</PresentationFormat>
  <Paragraphs>118</Paragraphs>
  <Slides>26</Slides>
  <Notes>0</Notes>
  <HiddenSlides>0</HiddenSlides>
  <MMClips>1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26</vt:i4>
      </vt:variant>
    </vt:vector>
  </HeadingPairs>
  <TitlesOfParts>
    <vt:vector size="33" baseType="lpstr">
      <vt:lpstr>Arial</vt:lpstr>
      <vt:lpstr>Calibri</vt:lpstr>
      <vt:lpstr>Calibri Light</vt:lpstr>
      <vt:lpstr>Ink Free</vt:lpstr>
      <vt:lpstr>Segoe Print</vt:lpstr>
      <vt:lpstr>Segoe UI</vt:lpstr>
      <vt:lpstr>Office Theme</vt:lpstr>
      <vt:lpstr>Schaut mal, der schöne Dom!</vt:lpstr>
      <vt:lpstr>Lektion 5: Was lernen wir?</vt:lpstr>
      <vt:lpstr>Teil 1:  Stadtbesichtigung</vt:lpstr>
      <vt:lpstr>1   Stadtbesichtigungen.   Notieren Sie Stichwörter und erzählen Sie.</vt:lpstr>
      <vt:lpstr>2   In Köln.  Sehen Sie das Foto an und hören Sie.</vt:lpstr>
      <vt:lpstr>Lernwortschatz vom Hörtext</vt:lpstr>
      <vt:lpstr>Wortfelder: Tourismus &amp; Stadtbesichtigung </vt:lpstr>
      <vt:lpstr>Wortfelder: Tourismus &amp; Stadtbesichtigung </vt:lpstr>
      <vt:lpstr>Wortfelder: Tourismus &amp; Stadtbesichtigung </vt:lpstr>
      <vt:lpstr>Wortfelder: Tourismus &amp; Stadtbesichtigung </vt:lpstr>
      <vt:lpstr>Wortfelder: Tourismus &amp; Stadtbesichtigung </vt:lpstr>
      <vt:lpstr>Wortfelder: Tourismus &amp; Stadtbesichtigung </vt:lpstr>
      <vt:lpstr>3   Arbeiten Sie zu zwei.   Sehen Sie das Bildlexikon an und   schreiben Sie fünf Sätze wie im Beispiel.</vt:lpstr>
      <vt:lpstr>3   Arbeiten Sie zu zwei.   Sehen Sie das Bildlexikon an und   schreiben Sie fünf Sätze wie im Beispiel.</vt:lpstr>
      <vt:lpstr>3   Arbeiten Sie zu zwei.   Sehen Sie das Bildlexikon an und   schreiben Sie fünf Sätze wie im Beispiel.</vt:lpstr>
      <vt:lpstr>3   Arbeiten Sie zu zwei.   Sehen Sie das Bildlexikon an und   schreiben Sie fünf Sätze wie im Beispiel.</vt:lpstr>
      <vt:lpstr>3   Arbeiten Sie zu zwei.   Sehen Sie das Bildlexikon an und   schreiben Sie fünf Sätze wie im Beispiel.</vt:lpstr>
      <vt:lpstr>3   Arbeiten Sie zu zwei.   Sehen Sie das Bildlexikon an und   schreiben Sie fünf Sätze wie im Beispiel.</vt:lpstr>
      <vt:lpstr>3   Arbeiten Sie zu zwei.   Sehen Sie das Bildlexikon an und   schreiben Sie fünf Sätze wie im Beispiel.</vt:lpstr>
      <vt:lpstr>3   Arbeiten Sie zu zwei.   Sehen Sie das Bildlexikon an und   schreiben Sie fünf Sätze wie im Beispiel.</vt:lpstr>
      <vt:lpstr>3   Arbeiten Sie zu zwei.   Sehen Sie das Bildlexikon an und   schreiben Sie fünf Sätze wie im Beispiel.</vt:lpstr>
      <vt:lpstr>1   Welches Verb passt? Kreuzen Sie an.</vt:lpstr>
      <vt:lpstr>1   Welches Verb passt? Kreuzen Sie an.</vt:lpstr>
      <vt:lpstr>1   Welches Verb passt? Kreuzen Sie an.</vt:lpstr>
      <vt:lpstr>1   Welches Verb passt? Kreuzen Sie an.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Schau mal, der schöne Dom</dc:title>
  <dc:creator>Natthapon Chaiyaprom</dc:creator>
  <cp:lastModifiedBy>OFFAE201</cp:lastModifiedBy>
  <cp:revision>24</cp:revision>
  <dcterms:created xsi:type="dcterms:W3CDTF">2022-05-13T10:53:38Z</dcterms:created>
  <dcterms:modified xsi:type="dcterms:W3CDTF">2024-01-26T10:02:17Z</dcterms:modified>
</cp:coreProperties>
</file>