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2" r:id="rId5"/>
    <p:sldId id="263" r:id="rId6"/>
    <p:sldId id="261"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7" d="100"/>
          <a:sy n="77" d="100"/>
        </p:scale>
        <p:origin x="6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4/8/2022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err="1"/>
              <a:t>Thema</a:t>
            </a:r>
            <a:r>
              <a:rPr lang="en-US" b="1" dirty="0"/>
              <a:t> 2: </a:t>
            </a:r>
            <a:r>
              <a:rPr lang="en-US" b="1" dirty="0" err="1"/>
              <a:t>Possessivartikel</a:t>
            </a:r>
            <a:r>
              <a:rPr lang="en-US" b="1" dirty="0"/>
              <a:t> </a:t>
            </a:r>
          </a:p>
        </p:txBody>
      </p:sp>
      <p:sp>
        <p:nvSpPr>
          <p:cNvPr id="3" name="Subtitle 2"/>
          <p:cNvSpPr>
            <a:spLocks noGrp="1"/>
          </p:cNvSpPr>
          <p:nvPr>
            <p:ph type="subTitle" idx="1"/>
          </p:nvPr>
        </p:nvSpPr>
        <p:spPr/>
        <p:txBody>
          <a:bodyPr/>
          <a:lstStyle/>
          <a:p>
            <a:r>
              <a:rPr lang="en-US" b="1" dirty="0" err="1"/>
              <a:t>im</a:t>
            </a:r>
            <a:r>
              <a:rPr lang="en-US" b="1" dirty="0"/>
              <a:t> </a:t>
            </a:r>
            <a:r>
              <a:rPr lang="en-US" b="1" dirty="0" err="1"/>
              <a:t>Nominativ</a:t>
            </a:r>
            <a:r>
              <a:rPr lang="en-US" b="1" dirty="0"/>
              <a:t> / </a:t>
            </a:r>
            <a:r>
              <a:rPr lang="en-US" b="1" dirty="0" err="1"/>
              <a:t>im</a:t>
            </a:r>
            <a:r>
              <a:rPr lang="en-US" b="1" dirty="0"/>
              <a:t> </a:t>
            </a:r>
            <a:r>
              <a:rPr lang="en-US" b="1" dirty="0" err="1"/>
              <a:t>Akkusativ</a:t>
            </a:r>
            <a:r>
              <a:rPr lang="en-US" b="1" dirty="0"/>
              <a:t> / </a:t>
            </a:r>
            <a:r>
              <a:rPr lang="en-US" b="1" dirty="0" err="1"/>
              <a:t>im</a:t>
            </a:r>
            <a:r>
              <a:rPr lang="en-US" b="1" dirty="0"/>
              <a:t> </a:t>
            </a:r>
            <a:r>
              <a:rPr lang="en-US" b="1" dirty="0" err="1"/>
              <a:t>Dativ</a:t>
            </a:r>
            <a:r>
              <a:rPr lang="en-US" b="1" dirty="0"/>
              <a:t> </a:t>
            </a:r>
          </a:p>
        </p:txBody>
      </p:sp>
    </p:spTree>
    <p:extLst>
      <p:ext uri="{BB962C8B-B14F-4D97-AF65-F5344CB8AC3E}">
        <p14:creationId xmlns:p14="http://schemas.microsoft.com/office/powerpoint/2010/main" val="217492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821" t="17232" r="23362" b="11161"/>
          <a:stretch/>
        </p:blipFill>
        <p:spPr>
          <a:xfrm>
            <a:off x="2393269" y="296016"/>
            <a:ext cx="8318274" cy="6109208"/>
          </a:xfrm>
          <a:prstGeom prst="rect">
            <a:avLst/>
          </a:prstGeom>
        </p:spPr>
      </p:pic>
      <p:sp>
        <p:nvSpPr>
          <p:cNvPr id="2" name="Title 1"/>
          <p:cNvSpPr>
            <a:spLocks noGrp="1"/>
          </p:cNvSpPr>
          <p:nvPr>
            <p:ph type="ctrTitle"/>
          </p:nvPr>
        </p:nvSpPr>
        <p:spPr>
          <a:xfrm>
            <a:off x="2589212" y="3716380"/>
            <a:ext cx="8915399" cy="2262781"/>
          </a:xfrm>
        </p:spPr>
        <p:txBody>
          <a:bodyPr/>
          <a:lstStyle/>
          <a:p>
            <a:r>
              <a:rPr lang="en-US" b="1" dirty="0" err="1">
                <a:solidFill>
                  <a:schemeClr val="tx1"/>
                </a:solidFill>
                <a:latin typeface="Segoe UI" panose="020B0502040204020203" pitchFamily="34" charset="0"/>
                <a:cs typeface="Segoe UI" panose="020B0502040204020203" pitchFamily="34" charset="0"/>
              </a:rPr>
              <a:t>Lektion</a:t>
            </a:r>
            <a:r>
              <a:rPr lang="en-US" b="1" dirty="0">
                <a:solidFill>
                  <a:schemeClr val="tx1"/>
                </a:solidFill>
                <a:latin typeface="Segoe UI" panose="020B0502040204020203" pitchFamily="34" charset="0"/>
                <a:cs typeface="Segoe UI" panose="020B0502040204020203" pitchFamily="34" charset="0"/>
              </a:rPr>
              <a:t> 1</a:t>
            </a:r>
          </a:p>
        </p:txBody>
      </p:sp>
      <p:sp>
        <p:nvSpPr>
          <p:cNvPr id="3" name="Subtitle 2"/>
          <p:cNvSpPr>
            <a:spLocks noGrp="1"/>
          </p:cNvSpPr>
          <p:nvPr>
            <p:ph type="subTitle" idx="1"/>
          </p:nvPr>
        </p:nvSpPr>
        <p:spPr>
          <a:xfrm>
            <a:off x="2589212" y="5842082"/>
            <a:ext cx="8915399" cy="1126283"/>
          </a:xfrm>
        </p:spPr>
        <p:txBody>
          <a:bodyPr>
            <a:normAutofit/>
          </a:bodyPr>
          <a:lstStyle/>
          <a:p>
            <a:r>
              <a:rPr lang="en-US" sz="3600" b="1" dirty="0">
                <a:solidFill>
                  <a:schemeClr val="tx1"/>
                </a:solidFill>
                <a:latin typeface="Segoe UI" panose="020B0502040204020203" pitchFamily="34" charset="0"/>
                <a:cs typeface="Segoe UI" panose="020B0502040204020203" pitchFamily="34" charset="0"/>
              </a:rPr>
              <a:t>Mein </a:t>
            </a:r>
            <a:r>
              <a:rPr lang="en-US" sz="3600" b="1" dirty="0" err="1">
                <a:solidFill>
                  <a:schemeClr val="tx1"/>
                </a:solidFill>
                <a:latin typeface="Segoe UI" panose="020B0502040204020203" pitchFamily="34" charset="0"/>
                <a:cs typeface="Segoe UI" panose="020B0502040204020203" pitchFamily="34" charset="0"/>
              </a:rPr>
              <a:t>Opa</a:t>
            </a:r>
            <a:r>
              <a:rPr lang="en-US" sz="3600" b="1" dirty="0">
                <a:solidFill>
                  <a:schemeClr val="tx1"/>
                </a:solidFill>
                <a:latin typeface="Segoe UI" panose="020B0502040204020203" pitchFamily="34" charset="0"/>
                <a:cs typeface="Segoe UI" panose="020B0502040204020203" pitchFamily="34" charset="0"/>
              </a:rPr>
              <a:t> war </a:t>
            </a:r>
            <a:r>
              <a:rPr lang="en-US" sz="3600" b="1" dirty="0" err="1">
                <a:solidFill>
                  <a:schemeClr val="tx1"/>
                </a:solidFill>
                <a:latin typeface="Segoe UI" panose="020B0502040204020203" pitchFamily="34" charset="0"/>
                <a:cs typeface="Segoe UI" panose="020B0502040204020203" pitchFamily="34" charset="0"/>
              </a:rPr>
              <a:t>auch</a:t>
            </a:r>
            <a:r>
              <a:rPr lang="en-US" sz="3600" b="1" dirty="0">
                <a:solidFill>
                  <a:schemeClr val="tx1"/>
                </a:solidFill>
                <a:latin typeface="Segoe UI" panose="020B0502040204020203" pitchFamily="34" charset="0"/>
                <a:cs typeface="Segoe UI" panose="020B0502040204020203" pitchFamily="34" charset="0"/>
              </a:rPr>
              <a:t> </a:t>
            </a:r>
            <a:r>
              <a:rPr lang="en-US" sz="3600" b="1" dirty="0" err="1">
                <a:solidFill>
                  <a:schemeClr val="tx1"/>
                </a:solidFill>
                <a:latin typeface="Segoe UI" panose="020B0502040204020203" pitchFamily="34" charset="0"/>
                <a:cs typeface="Segoe UI" panose="020B0502040204020203" pitchFamily="34" charset="0"/>
              </a:rPr>
              <a:t>schon</a:t>
            </a:r>
            <a:r>
              <a:rPr lang="en-US" sz="3600" b="1" dirty="0">
                <a:solidFill>
                  <a:schemeClr val="tx1"/>
                </a:solidFill>
                <a:latin typeface="Segoe UI" panose="020B0502040204020203" pitchFamily="34" charset="0"/>
                <a:cs typeface="Segoe UI" panose="020B0502040204020203" pitchFamily="34" charset="0"/>
              </a:rPr>
              <a:t> </a:t>
            </a:r>
            <a:r>
              <a:rPr lang="de-DE" sz="3600" b="1" dirty="0">
                <a:solidFill>
                  <a:schemeClr val="tx1"/>
                </a:solidFill>
                <a:latin typeface="Segoe UI" panose="020B0502040204020203" pitchFamily="34" charset="0"/>
                <a:cs typeface="Segoe UI" panose="020B0502040204020203" pitchFamily="34" charset="0"/>
              </a:rPr>
              <a:t>Bäcker.</a:t>
            </a:r>
            <a:endParaRPr lang="en-US" sz="3600" b="1"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34513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65" y="597984"/>
            <a:ext cx="8911687" cy="799741"/>
          </a:xfrm>
        </p:spPr>
        <p:txBody>
          <a:bodyPr>
            <a:normAutofit/>
          </a:bodyPr>
          <a:lstStyle/>
          <a:p>
            <a:r>
              <a:rPr lang="en-US" sz="4000" b="1" dirty="0" err="1">
                <a:effectLst>
                  <a:outerShdw blurRad="38100" dist="38100" dir="2700000" algn="tl">
                    <a:srgbClr val="000000">
                      <a:alpha val="43137"/>
                    </a:srgbClr>
                  </a:outerShdw>
                </a:effectLst>
              </a:rPr>
              <a:t>Possessivartikel</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im</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Nominativ</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66252" y="1676400"/>
            <a:ext cx="4987245" cy="5090160"/>
          </a:xfrm>
        </p:spPr>
        <p:txBody>
          <a:bodyPr>
            <a:noAutofit/>
          </a:bodyPr>
          <a:lstStyle/>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ich</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mein</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meine</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du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dein</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deine</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er</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sein / seine</a:t>
            </a: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es</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sein / seine</a:t>
            </a: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sie</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ihre</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endPar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wir</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unser</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unsere</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euer</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eure</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t>
            </a: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sie</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ihre</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r>
              <a:rPr lang="en-US" sz="2400" b="1" dirty="0" err="1">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Sie</a:t>
            </a:r>
            <a:r>
              <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Ihre</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pPr marL="0" indent="0">
              <a:buNone/>
            </a:pPr>
            <a:endParaRPr lang="en-US" sz="2400" b="1"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A546E612-36E7-49DD-A3E0-2972BDB6F7BF}"/>
              </a:ext>
            </a:extLst>
          </p:cNvPr>
          <p:cNvPicPr>
            <a:picLocks/>
          </p:cNvPicPr>
          <p:nvPr/>
        </p:nvPicPr>
        <p:blipFill>
          <a:blip r:embed="rId2"/>
          <a:stretch>
            <a:fillRect/>
          </a:stretch>
        </p:blipFill>
        <p:spPr>
          <a:xfrm>
            <a:off x="6953250" y="5664200"/>
            <a:ext cx="4114800" cy="203200"/>
          </a:xfrm>
          <a:prstGeom prst="rect">
            <a:avLst/>
          </a:prstGeom>
        </p:spPr>
      </p:pic>
    </p:spTree>
    <p:extLst>
      <p:ext uri="{BB962C8B-B14F-4D97-AF65-F5344CB8AC3E}">
        <p14:creationId xmlns:p14="http://schemas.microsoft.com/office/powerpoint/2010/main" val="92206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circle(in)">
                                      <p:cBhvr>
                                        <p:cTn id="30" dur="2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8891" y="547005"/>
            <a:ext cx="6642596" cy="1280890"/>
          </a:xfrm>
        </p:spPr>
        <p:txBody>
          <a:bodyPr>
            <a:normAutofit/>
          </a:bodyPr>
          <a:lstStyle/>
          <a:p>
            <a:r>
              <a:rPr lang="de-DE" b="1" dirty="0">
                <a:solidFill>
                  <a:srgbClr val="002060"/>
                </a:solidFill>
                <a:effectLst>
                  <a:outerShdw blurRad="38100" dist="38100" dir="2700000" algn="tl">
                    <a:srgbClr val="000000">
                      <a:alpha val="43137"/>
                    </a:srgbClr>
                  </a:outerShdw>
                </a:effectLst>
              </a:rPr>
              <a:t>H</a:t>
            </a:r>
            <a:r>
              <a:rPr lang="en-US" b="1" dirty="0" err="1">
                <a:solidFill>
                  <a:srgbClr val="002060"/>
                </a:solidFill>
                <a:effectLst>
                  <a:outerShdw blurRad="38100" dist="38100" dir="2700000" algn="tl">
                    <a:srgbClr val="000000">
                      <a:alpha val="43137"/>
                    </a:srgbClr>
                  </a:outerShdw>
                </a:effectLst>
              </a:rPr>
              <a:t>ören</a:t>
            </a:r>
            <a:r>
              <a:rPr lang="en-US" b="1" dirty="0">
                <a:solidFill>
                  <a:srgbClr val="002060"/>
                </a:solidFill>
                <a:effectLst>
                  <a:outerShdw blurRad="38100" dist="38100" dir="2700000" algn="tl">
                    <a:srgbClr val="000000">
                      <a:alpha val="43137"/>
                    </a:srgbClr>
                  </a:outerShdw>
                </a:effectLst>
              </a:rPr>
              <a:t> </a:t>
            </a:r>
            <a:r>
              <a:rPr lang="en-US" b="1" dirty="0" err="1">
                <a:solidFill>
                  <a:srgbClr val="002060"/>
                </a:solidFill>
                <a:effectLst>
                  <a:outerShdw blurRad="38100" dist="38100" dir="2700000" algn="tl">
                    <a:srgbClr val="000000">
                      <a:alpha val="43137"/>
                    </a:srgbClr>
                  </a:outerShdw>
                </a:effectLst>
              </a:rPr>
              <a:t>Sie</a:t>
            </a:r>
            <a:r>
              <a:rPr lang="en-US" b="1" dirty="0">
                <a:solidFill>
                  <a:srgbClr val="002060"/>
                </a:solidFill>
                <a:effectLst>
                  <a:outerShdw blurRad="38100" dist="38100" dir="2700000" algn="tl">
                    <a:srgbClr val="000000">
                      <a:alpha val="43137"/>
                    </a:srgbClr>
                  </a:outerShdw>
                </a:effectLst>
              </a:rPr>
              <a:t> </a:t>
            </a:r>
            <a:r>
              <a:rPr lang="en-US" b="1" dirty="0" err="1">
                <a:solidFill>
                  <a:srgbClr val="002060"/>
                </a:solidFill>
                <a:effectLst>
                  <a:outerShdw blurRad="38100" dist="38100" dir="2700000" algn="tl">
                    <a:srgbClr val="000000">
                      <a:alpha val="43137"/>
                    </a:srgbClr>
                  </a:outerShdw>
                </a:effectLst>
              </a:rPr>
              <a:t>einen</a:t>
            </a:r>
            <a:r>
              <a:rPr lang="en-US" b="1" dirty="0">
                <a:solidFill>
                  <a:srgbClr val="002060"/>
                </a:solidFill>
                <a:effectLst>
                  <a:outerShdw blurRad="38100" dist="38100" dir="2700000" algn="tl">
                    <a:srgbClr val="000000">
                      <a:alpha val="43137"/>
                    </a:srgbClr>
                  </a:outerShdw>
                </a:effectLst>
              </a:rPr>
              <a:t> </a:t>
            </a:r>
            <a:r>
              <a:rPr lang="en-US" b="1" dirty="0" err="1">
                <a:solidFill>
                  <a:srgbClr val="002060"/>
                </a:solidFill>
                <a:effectLst>
                  <a:outerShdw blurRad="38100" dist="38100" dir="2700000" algn="tl">
                    <a:srgbClr val="000000">
                      <a:alpha val="43137"/>
                    </a:srgbClr>
                  </a:outerShdw>
                </a:effectLst>
              </a:rPr>
              <a:t>Ausschnitt</a:t>
            </a:r>
            <a:r>
              <a:rPr lang="en-US" b="1" dirty="0">
                <a:solidFill>
                  <a:srgbClr val="002060"/>
                </a:solidFill>
                <a:effectLst>
                  <a:outerShdw blurRad="38100" dist="38100" dir="2700000" algn="tl">
                    <a:srgbClr val="000000">
                      <a:alpha val="43137"/>
                    </a:srgbClr>
                  </a:outerShdw>
                </a:effectLst>
              </a:rPr>
              <a:t> </a:t>
            </a:r>
            <a:br>
              <a:rPr lang="en-US" b="1" dirty="0">
                <a:solidFill>
                  <a:srgbClr val="002060"/>
                </a:solidFill>
                <a:effectLst>
                  <a:outerShdw blurRad="38100" dist="38100" dir="2700000" algn="tl">
                    <a:srgbClr val="000000">
                      <a:alpha val="43137"/>
                    </a:srgbClr>
                  </a:outerShdw>
                </a:effectLst>
              </a:rPr>
            </a:br>
            <a:r>
              <a:rPr lang="en-US" b="1" dirty="0">
                <a:solidFill>
                  <a:srgbClr val="002060"/>
                </a:solidFill>
                <a:effectLst>
                  <a:outerShdw blurRad="38100" dist="38100" dir="2700000" algn="tl">
                    <a:srgbClr val="000000">
                      <a:alpha val="43137"/>
                    </a:srgbClr>
                  </a:outerShdw>
                </a:effectLst>
              </a:rPr>
              <a:t>und </a:t>
            </a:r>
            <a:r>
              <a:rPr lang="de-DE" b="1" dirty="0">
                <a:solidFill>
                  <a:srgbClr val="002060"/>
                </a:solidFill>
                <a:effectLst>
                  <a:outerShdw blurRad="38100" dist="38100" dir="2700000" algn="tl">
                    <a:srgbClr val="000000">
                      <a:alpha val="43137"/>
                    </a:srgbClr>
                  </a:outerShdw>
                </a:effectLst>
              </a:rPr>
              <a:t>ergänzen Sie.</a:t>
            </a:r>
            <a:endParaRPr lang="en-US" dirty="0"/>
          </a:p>
        </p:txBody>
      </p:sp>
      <p:pic>
        <p:nvPicPr>
          <p:cNvPr id="5" name="04_Lektion_1_3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33838" y="679450"/>
            <a:ext cx="1016000" cy="1016000"/>
          </a:xfrm>
          <a:prstGeom prst="rect">
            <a:avLst/>
          </a:prstGeom>
        </p:spPr>
      </p:pic>
      <p:sp>
        <p:nvSpPr>
          <p:cNvPr id="6" name="Content Placeholder 2"/>
          <p:cNvSpPr>
            <a:spLocks noGrp="1"/>
          </p:cNvSpPr>
          <p:nvPr>
            <p:ph idx="1"/>
          </p:nvPr>
        </p:nvSpPr>
        <p:spPr>
          <a:xfrm>
            <a:off x="1490843" y="2225039"/>
            <a:ext cx="8580619" cy="3777622"/>
          </a:xfrm>
        </p:spPr>
        <p:txBody>
          <a:bodyPr>
            <a:normAutofit fontScale="85000" lnSpcReduction="20000"/>
          </a:bodyPr>
          <a:lstStyle/>
          <a:p>
            <a:pPr marL="0" indent="0">
              <a:buNone/>
            </a:pPr>
            <a:r>
              <a:rPr lang="en-US" sz="2400" b="1" dirty="0">
                <a:solidFill>
                  <a:schemeClr val="tx1">
                    <a:lumMod val="85000"/>
                    <a:lumOff val="15000"/>
                  </a:schemeClr>
                </a:solidFill>
                <a:latin typeface="Segoe UI" panose="020B0502040204020203" pitchFamily="34" charset="0"/>
                <a:cs typeface="Segoe UI" panose="020B0502040204020203" pitchFamily="34" charset="0"/>
              </a:rPr>
              <a:t>A:  Und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wer</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ist</a:t>
            </a:r>
            <a:r>
              <a:rPr lang="en-US" sz="2400" b="1" dirty="0">
                <a:solidFill>
                  <a:schemeClr val="tx1">
                    <a:lumMod val="85000"/>
                    <a:lumOff val="15000"/>
                  </a:schemeClr>
                </a:solidFill>
                <a:latin typeface="Segoe UI" panose="020B0502040204020203" pitchFamily="34" charset="0"/>
                <a:cs typeface="Segoe UI" panose="020B0502040204020203" pitchFamily="34" charset="0"/>
              </a:rPr>
              <a:t> das?</a:t>
            </a:r>
          </a:p>
          <a:p>
            <a:pPr marL="0" indent="0">
              <a:buNone/>
            </a:pPr>
            <a:r>
              <a:rPr lang="en-US" sz="2400" b="1" dirty="0">
                <a:solidFill>
                  <a:schemeClr val="tx1">
                    <a:lumMod val="85000"/>
                    <a:lumOff val="15000"/>
                  </a:schemeClr>
                </a:solidFill>
                <a:latin typeface="Segoe UI" panose="020B0502040204020203" pitchFamily="34" charset="0"/>
                <a:cs typeface="Segoe UI" panose="020B0502040204020203" pitchFamily="34" charset="0"/>
              </a:rPr>
              <a:t>B:  Das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sind</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i="1" u="sng" dirty="0" err="1">
                <a:solidFill>
                  <a:srgbClr val="00B050"/>
                </a:solidFill>
                <a:latin typeface="Segoe UI" panose="020B0502040204020203" pitchFamily="34" charset="0"/>
                <a:cs typeface="Segoe UI" panose="020B0502040204020203" pitchFamily="34" charset="0"/>
              </a:rPr>
              <a:t>meine</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Eltern</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vor</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ihrer</a:t>
            </a:r>
            <a:r>
              <a:rPr lang="en-US" sz="2400" b="1" dirty="0">
                <a:solidFill>
                  <a:schemeClr val="tx1">
                    <a:lumMod val="85000"/>
                    <a:lumOff val="15000"/>
                  </a:schemeClr>
                </a:solidFill>
                <a:latin typeface="Segoe UI" panose="020B0502040204020203" pitchFamily="34" charset="0"/>
                <a:cs typeface="Segoe UI" panose="020B0502040204020203" pitchFamily="34" charset="0"/>
              </a:rPr>
              <a:t> B</a:t>
            </a:r>
            <a:r>
              <a:rPr lang="de-DE" sz="2400" b="1" dirty="0">
                <a:solidFill>
                  <a:schemeClr val="tx1">
                    <a:lumMod val="85000"/>
                    <a:lumOff val="15000"/>
                  </a:schemeClr>
                </a:solidFill>
                <a:latin typeface="Segoe UI" panose="020B0502040204020203" pitchFamily="34" charset="0"/>
                <a:cs typeface="Segoe UI" panose="020B0502040204020203" pitchFamily="34" charset="0"/>
              </a:rPr>
              <a:t>äckerei.</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Das bin ich, das ist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Schwester Lilli und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das da war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A:  Aber DU bist doch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B:  Ja, ich bin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 Aber das auf dem Foto, das war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 versteht ihr? Ich habe auch einen Opa gehabt,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und der war auch schon Bäcker.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 hat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Bäckerei dann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Schwiegersohn übergeben.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Vater.</a:t>
            </a:r>
            <a:endParaRPr lang="en-US" sz="2400" b="1" dirty="0">
              <a:solidFill>
                <a:schemeClr val="tx1">
                  <a:lumMod val="85000"/>
                  <a:lumOff val="1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20622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715"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8891" y="547005"/>
            <a:ext cx="6642596" cy="1280890"/>
          </a:xfrm>
        </p:spPr>
        <p:txBody>
          <a:bodyPr>
            <a:normAutofit/>
          </a:bodyPr>
          <a:lstStyle/>
          <a:p>
            <a:r>
              <a:rPr lang="de-DE" b="1" dirty="0">
                <a:solidFill>
                  <a:srgbClr val="002060"/>
                </a:solidFill>
                <a:effectLst>
                  <a:outerShdw blurRad="38100" dist="38100" dir="2700000" algn="tl">
                    <a:srgbClr val="000000">
                      <a:alpha val="43137"/>
                    </a:srgbClr>
                  </a:outerShdw>
                </a:effectLst>
              </a:rPr>
              <a:t>H</a:t>
            </a:r>
            <a:r>
              <a:rPr lang="en-US" b="1" dirty="0" err="1">
                <a:solidFill>
                  <a:srgbClr val="002060"/>
                </a:solidFill>
                <a:effectLst>
                  <a:outerShdw blurRad="38100" dist="38100" dir="2700000" algn="tl">
                    <a:srgbClr val="000000">
                      <a:alpha val="43137"/>
                    </a:srgbClr>
                  </a:outerShdw>
                </a:effectLst>
              </a:rPr>
              <a:t>ören</a:t>
            </a:r>
            <a:r>
              <a:rPr lang="en-US" b="1" dirty="0">
                <a:solidFill>
                  <a:srgbClr val="002060"/>
                </a:solidFill>
                <a:effectLst>
                  <a:outerShdw blurRad="38100" dist="38100" dir="2700000" algn="tl">
                    <a:srgbClr val="000000">
                      <a:alpha val="43137"/>
                    </a:srgbClr>
                  </a:outerShdw>
                </a:effectLst>
              </a:rPr>
              <a:t> </a:t>
            </a:r>
            <a:r>
              <a:rPr lang="en-US" b="1" dirty="0" err="1">
                <a:solidFill>
                  <a:srgbClr val="002060"/>
                </a:solidFill>
                <a:effectLst>
                  <a:outerShdw blurRad="38100" dist="38100" dir="2700000" algn="tl">
                    <a:srgbClr val="000000">
                      <a:alpha val="43137"/>
                    </a:srgbClr>
                  </a:outerShdw>
                </a:effectLst>
              </a:rPr>
              <a:t>Sie</a:t>
            </a:r>
            <a:r>
              <a:rPr lang="en-US" b="1" dirty="0">
                <a:solidFill>
                  <a:srgbClr val="002060"/>
                </a:solidFill>
                <a:effectLst>
                  <a:outerShdw blurRad="38100" dist="38100" dir="2700000" algn="tl">
                    <a:srgbClr val="000000">
                      <a:alpha val="43137"/>
                    </a:srgbClr>
                  </a:outerShdw>
                </a:effectLst>
              </a:rPr>
              <a:t> </a:t>
            </a:r>
            <a:r>
              <a:rPr lang="en-US" b="1" dirty="0" err="1">
                <a:solidFill>
                  <a:srgbClr val="002060"/>
                </a:solidFill>
                <a:effectLst>
                  <a:outerShdw blurRad="38100" dist="38100" dir="2700000" algn="tl">
                    <a:srgbClr val="000000">
                      <a:alpha val="43137"/>
                    </a:srgbClr>
                  </a:outerShdw>
                </a:effectLst>
              </a:rPr>
              <a:t>noch</a:t>
            </a:r>
            <a:r>
              <a:rPr lang="en-US" b="1" dirty="0">
                <a:solidFill>
                  <a:srgbClr val="002060"/>
                </a:solidFill>
                <a:effectLst>
                  <a:outerShdw blurRad="38100" dist="38100" dir="2700000" algn="tl">
                    <a:srgbClr val="000000">
                      <a:alpha val="43137"/>
                    </a:srgbClr>
                  </a:outerShdw>
                </a:effectLst>
              </a:rPr>
              <a:t> </a:t>
            </a:r>
            <a:r>
              <a:rPr lang="en-US" b="1" dirty="0" err="1">
                <a:solidFill>
                  <a:srgbClr val="002060"/>
                </a:solidFill>
                <a:effectLst>
                  <a:outerShdw blurRad="38100" dist="38100" dir="2700000" algn="tl">
                    <a:srgbClr val="000000">
                      <a:alpha val="43137"/>
                    </a:srgbClr>
                  </a:outerShdw>
                </a:effectLst>
              </a:rPr>
              <a:t>einmal</a:t>
            </a:r>
            <a:br>
              <a:rPr lang="en-US" b="1" dirty="0">
                <a:solidFill>
                  <a:srgbClr val="002060"/>
                </a:solidFill>
                <a:effectLst>
                  <a:outerShdw blurRad="38100" dist="38100" dir="2700000" algn="tl">
                    <a:srgbClr val="000000">
                      <a:alpha val="43137"/>
                    </a:srgbClr>
                  </a:outerShdw>
                </a:effectLst>
              </a:rPr>
            </a:br>
            <a:r>
              <a:rPr lang="en-US" b="1" dirty="0">
                <a:solidFill>
                  <a:srgbClr val="002060"/>
                </a:solidFill>
                <a:effectLst>
                  <a:outerShdw blurRad="38100" dist="38100" dir="2700000" algn="tl">
                    <a:srgbClr val="000000">
                      <a:alpha val="43137"/>
                    </a:srgbClr>
                  </a:outerShdw>
                </a:effectLst>
              </a:rPr>
              <a:t>und </a:t>
            </a:r>
            <a:r>
              <a:rPr lang="de-DE" b="1" dirty="0">
                <a:solidFill>
                  <a:srgbClr val="002060"/>
                </a:solidFill>
                <a:effectLst>
                  <a:outerShdw blurRad="38100" dist="38100" dir="2700000" algn="tl">
                    <a:srgbClr val="000000">
                      <a:alpha val="43137"/>
                    </a:srgbClr>
                  </a:outerShdw>
                </a:effectLst>
              </a:rPr>
              <a:t>kontrollieren Sie.</a:t>
            </a:r>
            <a:endParaRPr lang="en-US" dirty="0"/>
          </a:p>
        </p:txBody>
      </p:sp>
      <p:pic>
        <p:nvPicPr>
          <p:cNvPr id="5" name="04_Lektion_1_3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33838" y="679450"/>
            <a:ext cx="1016000" cy="1016000"/>
          </a:xfrm>
          <a:prstGeom prst="rect">
            <a:avLst/>
          </a:prstGeom>
        </p:spPr>
      </p:pic>
      <p:sp>
        <p:nvSpPr>
          <p:cNvPr id="6" name="Content Placeholder 2"/>
          <p:cNvSpPr>
            <a:spLocks noGrp="1"/>
          </p:cNvSpPr>
          <p:nvPr>
            <p:ph idx="1"/>
          </p:nvPr>
        </p:nvSpPr>
        <p:spPr>
          <a:xfrm>
            <a:off x="1490843" y="2225039"/>
            <a:ext cx="8580619" cy="3777622"/>
          </a:xfrm>
        </p:spPr>
        <p:txBody>
          <a:bodyPr>
            <a:normAutofit fontScale="85000" lnSpcReduction="20000"/>
          </a:bodyPr>
          <a:lstStyle/>
          <a:p>
            <a:pPr marL="0" indent="0">
              <a:buNone/>
            </a:pPr>
            <a:r>
              <a:rPr lang="en-US" sz="2400" b="1" dirty="0">
                <a:solidFill>
                  <a:schemeClr val="tx1">
                    <a:lumMod val="85000"/>
                    <a:lumOff val="15000"/>
                  </a:schemeClr>
                </a:solidFill>
                <a:latin typeface="Segoe UI" panose="020B0502040204020203" pitchFamily="34" charset="0"/>
                <a:cs typeface="Segoe UI" panose="020B0502040204020203" pitchFamily="34" charset="0"/>
              </a:rPr>
              <a:t>A:  Und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wer</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ist</a:t>
            </a:r>
            <a:r>
              <a:rPr lang="en-US" sz="2400" b="1" dirty="0">
                <a:solidFill>
                  <a:schemeClr val="tx1">
                    <a:lumMod val="85000"/>
                    <a:lumOff val="15000"/>
                  </a:schemeClr>
                </a:solidFill>
                <a:latin typeface="Segoe UI" panose="020B0502040204020203" pitchFamily="34" charset="0"/>
                <a:cs typeface="Segoe UI" panose="020B0502040204020203" pitchFamily="34" charset="0"/>
              </a:rPr>
              <a:t> das?</a:t>
            </a:r>
          </a:p>
          <a:p>
            <a:pPr marL="0" indent="0">
              <a:buNone/>
            </a:pPr>
            <a:r>
              <a:rPr lang="en-US" sz="2400" b="1" dirty="0">
                <a:solidFill>
                  <a:schemeClr val="tx1">
                    <a:lumMod val="85000"/>
                    <a:lumOff val="15000"/>
                  </a:schemeClr>
                </a:solidFill>
                <a:latin typeface="Segoe UI" panose="020B0502040204020203" pitchFamily="34" charset="0"/>
                <a:cs typeface="Segoe UI" panose="020B0502040204020203" pitchFamily="34" charset="0"/>
              </a:rPr>
              <a:t>B:  Das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sind</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i="1" u="sng" dirty="0" err="1">
                <a:solidFill>
                  <a:srgbClr val="00B050"/>
                </a:solidFill>
                <a:latin typeface="Segoe UI" panose="020B0502040204020203" pitchFamily="34" charset="0"/>
                <a:cs typeface="Segoe UI" panose="020B0502040204020203" pitchFamily="34" charset="0"/>
              </a:rPr>
              <a:t>meine</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Eltern</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vor</a:t>
            </a:r>
            <a:r>
              <a:rPr lang="en-US" sz="2400" b="1" dirty="0">
                <a:solidFill>
                  <a:schemeClr val="tx1">
                    <a:lumMod val="85000"/>
                    <a:lumOff val="15000"/>
                  </a:schemeClr>
                </a:solidFill>
                <a:latin typeface="Segoe UI" panose="020B0502040204020203" pitchFamily="34" charset="0"/>
                <a:cs typeface="Segoe UI" panose="020B0502040204020203" pitchFamily="34" charset="0"/>
              </a:rPr>
              <a:t> </a:t>
            </a:r>
            <a:r>
              <a:rPr lang="en-US" sz="2400" b="1" dirty="0" err="1">
                <a:solidFill>
                  <a:schemeClr val="tx1">
                    <a:lumMod val="85000"/>
                    <a:lumOff val="15000"/>
                  </a:schemeClr>
                </a:solidFill>
                <a:latin typeface="Segoe UI" panose="020B0502040204020203" pitchFamily="34" charset="0"/>
                <a:cs typeface="Segoe UI" panose="020B0502040204020203" pitchFamily="34" charset="0"/>
              </a:rPr>
              <a:t>ihrer</a:t>
            </a:r>
            <a:r>
              <a:rPr lang="en-US" sz="2400" b="1" dirty="0">
                <a:solidFill>
                  <a:schemeClr val="tx1">
                    <a:lumMod val="85000"/>
                    <a:lumOff val="15000"/>
                  </a:schemeClr>
                </a:solidFill>
                <a:latin typeface="Segoe UI" panose="020B0502040204020203" pitchFamily="34" charset="0"/>
                <a:cs typeface="Segoe UI" panose="020B0502040204020203" pitchFamily="34" charset="0"/>
              </a:rPr>
              <a:t> B</a:t>
            </a:r>
            <a:r>
              <a:rPr lang="de-DE" sz="2400" b="1" dirty="0">
                <a:solidFill>
                  <a:schemeClr val="tx1">
                    <a:lumMod val="85000"/>
                    <a:lumOff val="15000"/>
                  </a:schemeClr>
                </a:solidFill>
                <a:latin typeface="Segoe UI" panose="020B0502040204020203" pitchFamily="34" charset="0"/>
                <a:cs typeface="Segoe UI" panose="020B0502040204020203" pitchFamily="34" charset="0"/>
              </a:rPr>
              <a:t>äckerei.</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Das bin ich, das ist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Schwester Lilli und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das da war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A:  Aber DU bist doch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B:  Ja, ich bin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 Aber das auf dem Foto, das war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 versteht ihr? Ich habe auch einen Opa gehabt,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und der war auch schon Bäcker.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Opa hat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Bäckerei dann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Schwiegersohn übergeben. </a:t>
            </a:r>
          </a:p>
          <a:p>
            <a:pPr marL="0" indent="0">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      </a:t>
            </a:r>
            <a:r>
              <a:rPr lang="de-DE" sz="2400" b="1" dirty="0">
                <a:solidFill>
                  <a:srgbClr val="00B050"/>
                </a:solidFill>
                <a:latin typeface="Segoe UI" panose="020B0502040204020203" pitchFamily="34" charset="0"/>
                <a:cs typeface="Segoe UI" panose="020B0502040204020203" pitchFamily="34" charset="0"/>
              </a:rPr>
              <a:t>__________</a:t>
            </a:r>
            <a:r>
              <a:rPr lang="de-DE" sz="2400" b="1" dirty="0">
                <a:solidFill>
                  <a:schemeClr val="tx1">
                    <a:lumMod val="85000"/>
                    <a:lumOff val="15000"/>
                  </a:schemeClr>
                </a:solidFill>
                <a:latin typeface="Segoe UI" panose="020B0502040204020203" pitchFamily="34" charset="0"/>
                <a:cs typeface="Segoe UI" panose="020B0502040204020203" pitchFamily="34" charset="0"/>
              </a:rPr>
              <a:t> Vater.</a:t>
            </a:r>
            <a:endParaRPr lang="en-US" sz="2400" b="1" dirty="0">
              <a:solidFill>
                <a:schemeClr val="tx1">
                  <a:lumMod val="85000"/>
                  <a:lumOff val="1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88846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715"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3220" y="624110"/>
            <a:ext cx="8911687" cy="1280890"/>
          </a:xfrm>
        </p:spPr>
        <p:txBody>
          <a:bodyPr/>
          <a:lstStyle/>
          <a:p>
            <a:r>
              <a:rPr lang="en-US" b="1" dirty="0" err="1"/>
              <a:t>Im</a:t>
            </a:r>
            <a:r>
              <a:rPr lang="en-US" b="1" dirty="0"/>
              <a:t> </a:t>
            </a:r>
            <a:r>
              <a:rPr lang="en-US" b="1" dirty="0" err="1"/>
              <a:t>Arbeitsbuch</a:t>
            </a:r>
            <a:r>
              <a:rPr lang="en-US" b="1" dirty="0"/>
              <a:t>, </a:t>
            </a:r>
            <a:r>
              <a:rPr lang="en-US" b="1" dirty="0" err="1"/>
              <a:t>Seite</a:t>
            </a:r>
            <a:r>
              <a:rPr lang="en-US" b="1" dirty="0"/>
              <a:t> 6</a:t>
            </a:r>
            <a:endParaRPr lang="en-US" dirty="0"/>
          </a:p>
        </p:txBody>
      </p:sp>
      <p:sp>
        <p:nvSpPr>
          <p:cNvPr id="9" name="Content Placeholder 2"/>
          <p:cNvSpPr>
            <a:spLocks noGrp="1"/>
          </p:cNvSpPr>
          <p:nvPr>
            <p:ph idx="1"/>
          </p:nvPr>
        </p:nvSpPr>
        <p:spPr>
          <a:xfrm>
            <a:off x="1823220" y="1470025"/>
            <a:ext cx="8915400" cy="4254500"/>
          </a:xfrm>
        </p:spPr>
        <p:txBody>
          <a:bodyPr>
            <a:noAutofit/>
          </a:bodyPr>
          <a:lstStyle/>
          <a:p>
            <a:pPr marL="0" indent="0">
              <a:buNone/>
            </a:pP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4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im</a:t>
            </a:r>
            <a:r>
              <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4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Nominativ</a:t>
            </a:r>
            <a:endParaRPr lang="en-US" sz="2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pPr marL="0" indent="0">
              <a:buNone/>
            </a:pP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Ordnen</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Sie</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zu</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t>
            </a:r>
            <a:endParaRPr lang="en-US" sz="2200" b="1" dirty="0">
              <a:latin typeface="Segoe UI" panose="020B0502040204020203" pitchFamily="34" charset="0"/>
              <a:cs typeface="Segoe UI" panose="020B0502040204020203" pitchFamily="34" charset="0"/>
            </a:endParaRPr>
          </a:p>
          <a:p>
            <a:pPr marL="0" indent="0" algn="ctr">
              <a:buNone/>
            </a:pPr>
            <a:r>
              <a:rPr lang="en-US" sz="2400" b="1" dirty="0" err="1">
                <a:solidFill>
                  <a:srgbClr val="0070C0"/>
                </a:solidFill>
                <a:latin typeface="Segoe UI" panose="020B0502040204020203" pitchFamily="34" charset="0"/>
                <a:cs typeface="Segoe UI" panose="020B0502040204020203" pitchFamily="34" charset="0"/>
              </a:rPr>
              <a:t>unser</a:t>
            </a:r>
            <a:r>
              <a:rPr lang="en-US" sz="2400" b="1" dirty="0">
                <a:solidFill>
                  <a:srgbClr val="0070C0"/>
                </a:solidFill>
                <a:latin typeface="Segoe UI" panose="020B0502040204020203" pitchFamily="34" charset="0"/>
                <a:cs typeface="Segoe UI" panose="020B0502040204020203" pitchFamily="34" charset="0"/>
              </a:rPr>
              <a:t>  </a:t>
            </a:r>
            <a:r>
              <a:rPr lang="en-US" sz="2400" b="1" dirty="0">
                <a:solidFill>
                  <a:schemeClr val="bg1">
                    <a:lumMod val="50000"/>
                  </a:schemeClr>
                </a:solidFill>
                <a:latin typeface="Segoe UI" panose="020B0502040204020203" pitchFamily="34" charset="0"/>
                <a:cs typeface="Segoe UI" panose="020B0502040204020203" pitchFamily="34" charset="0"/>
              </a:rPr>
              <a:t>l</a:t>
            </a:r>
            <a:r>
              <a:rPr lang="en-US" sz="2400" b="1" dirty="0">
                <a:solidFill>
                  <a:srgbClr val="0070C0"/>
                </a:solidFill>
                <a:latin typeface="Segoe UI" panose="020B0502040204020203" pitchFamily="34" charset="0"/>
                <a:cs typeface="Segoe UI" panose="020B0502040204020203" pitchFamily="34" charset="0"/>
              </a:rPr>
              <a:t>   </a:t>
            </a:r>
            <a:r>
              <a:rPr lang="en-US" sz="2400" b="1" dirty="0" err="1">
                <a:solidFill>
                  <a:srgbClr val="0070C0"/>
                </a:solidFill>
                <a:latin typeface="Segoe UI" panose="020B0502040204020203" pitchFamily="34" charset="0"/>
                <a:cs typeface="Segoe UI" panose="020B0502040204020203" pitchFamily="34" charset="0"/>
              </a:rPr>
              <a:t>Ihre</a:t>
            </a:r>
            <a:r>
              <a:rPr lang="en-US" sz="2400" b="1" dirty="0">
                <a:solidFill>
                  <a:srgbClr val="0070C0"/>
                </a:solidFill>
                <a:latin typeface="Segoe UI" panose="020B0502040204020203" pitchFamily="34" charset="0"/>
                <a:cs typeface="Segoe UI" panose="020B0502040204020203" pitchFamily="34" charset="0"/>
              </a:rPr>
              <a:t>   </a:t>
            </a:r>
            <a:r>
              <a:rPr lang="en-US" sz="2400" b="1" dirty="0">
                <a:solidFill>
                  <a:schemeClr val="bg1">
                    <a:lumMod val="50000"/>
                  </a:schemeClr>
                </a:solidFill>
                <a:latin typeface="Segoe UI" panose="020B0502040204020203" pitchFamily="34" charset="0"/>
                <a:cs typeface="Segoe UI" panose="020B0502040204020203" pitchFamily="34" charset="0"/>
              </a:rPr>
              <a:t>l</a:t>
            </a:r>
            <a:r>
              <a:rPr lang="en-US" sz="2400" b="1" dirty="0">
                <a:solidFill>
                  <a:srgbClr val="0070C0"/>
                </a:solidFill>
                <a:latin typeface="Segoe UI" panose="020B0502040204020203" pitchFamily="34" charset="0"/>
                <a:cs typeface="Segoe UI" panose="020B0502040204020203" pitchFamily="34" charset="0"/>
              </a:rPr>
              <a:t>   </a:t>
            </a:r>
            <a:r>
              <a:rPr lang="en-US" sz="2400" b="1" dirty="0" err="1">
                <a:solidFill>
                  <a:srgbClr val="0070C0"/>
                </a:solidFill>
                <a:latin typeface="Segoe UI" panose="020B0502040204020203" pitchFamily="34" charset="0"/>
                <a:cs typeface="Segoe UI" panose="020B0502040204020203" pitchFamily="34" charset="0"/>
              </a:rPr>
              <a:t>eure</a:t>
            </a:r>
            <a:r>
              <a:rPr lang="en-US" sz="2400" b="1" dirty="0">
                <a:solidFill>
                  <a:srgbClr val="0070C0"/>
                </a:solidFill>
                <a:latin typeface="Segoe UI" panose="020B0502040204020203" pitchFamily="34" charset="0"/>
                <a:cs typeface="Segoe UI" panose="020B0502040204020203" pitchFamily="34" charset="0"/>
              </a:rPr>
              <a:t>   </a:t>
            </a:r>
            <a:r>
              <a:rPr lang="en-US" sz="2400" b="1" dirty="0">
                <a:solidFill>
                  <a:schemeClr val="bg1">
                    <a:lumMod val="50000"/>
                  </a:schemeClr>
                </a:solidFill>
                <a:latin typeface="Segoe UI" panose="020B0502040204020203" pitchFamily="34" charset="0"/>
                <a:cs typeface="Segoe UI" panose="020B0502040204020203" pitchFamily="34" charset="0"/>
              </a:rPr>
              <a:t>l</a:t>
            </a:r>
            <a:r>
              <a:rPr lang="en-US" sz="2400" b="1" dirty="0">
                <a:solidFill>
                  <a:srgbClr val="0070C0"/>
                </a:solidFill>
                <a:latin typeface="Segoe UI" panose="020B0502040204020203" pitchFamily="34" charset="0"/>
                <a:cs typeface="Segoe UI" panose="020B0502040204020203" pitchFamily="34" charset="0"/>
              </a:rPr>
              <a:t>   </a:t>
            </a:r>
            <a:r>
              <a:rPr lang="en-US" sz="2400" b="1" dirty="0" err="1">
                <a:solidFill>
                  <a:srgbClr val="0070C0"/>
                </a:solidFill>
                <a:latin typeface="Segoe UI" panose="020B0502040204020203" pitchFamily="34" charset="0"/>
                <a:cs typeface="Segoe UI" panose="020B0502040204020203" pitchFamily="34" charset="0"/>
              </a:rPr>
              <a:t>Ihr</a:t>
            </a:r>
            <a:r>
              <a:rPr lang="en-US" sz="2400" b="1" dirty="0">
                <a:solidFill>
                  <a:srgbClr val="0070C0"/>
                </a:solidFill>
                <a:latin typeface="Segoe UI" panose="020B0502040204020203" pitchFamily="34" charset="0"/>
                <a:cs typeface="Segoe UI" panose="020B0502040204020203" pitchFamily="34" charset="0"/>
              </a:rPr>
              <a:t>   </a:t>
            </a:r>
            <a:r>
              <a:rPr lang="en-US" sz="2400" b="1" dirty="0">
                <a:solidFill>
                  <a:schemeClr val="bg1">
                    <a:lumMod val="50000"/>
                  </a:schemeClr>
                </a:solidFill>
                <a:latin typeface="Segoe UI" panose="020B0502040204020203" pitchFamily="34" charset="0"/>
                <a:cs typeface="Segoe UI" panose="020B0502040204020203" pitchFamily="34" charset="0"/>
              </a:rPr>
              <a:t>l </a:t>
            </a:r>
            <a:r>
              <a:rPr lang="en-US" sz="2400" b="1" dirty="0">
                <a:solidFill>
                  <a:srgbClr val="0070C0"/>
                </a:solidFill>
                <a:latin typeface="Segoe UI" panose="020B0502040204020203" pitchFamily="34" charset="0"/>
                <a:cs typeface="Segoe UI" panose="020B0502040204020203" pitchFamily="34" charset="0"/>
              </a:rPr>
              <a:t>  </a:t>
            </a:r>
            <a:r>
              <a:rPr lang="en-US" sz="2400" b="1" dirty="0" err="1">
                <a:solidFill>
                  <a:srgbClr val="0070C0"/>
                </a:solidFill>
                <a:latin typeface="Segoe UI" panose="020B0502040204020203" pitchFamily="34" charset="0"/>
                <a:cs typeface="Segoe UI" panose="020B0502040204020203" pitchFamily="34" charset="0"/>
              </a:rPr>
              <a:t>ihr</a:t>
            </a:r>
            <a:endParaRPr lang="en-US" sz="2400" b="1" dirty="0">
              <a:solidFill>
                <a:srgbClr val="0070C0"/>
              </a:solidFill>
              <a:latin typeface="Segoe UI" panose="020B0502040204020203" pitchFamily="34" charset="0"/>
              <a:cs typeface="Segoe UI" panose="020B0502040204020203" pitchFamily="34" charset="0"/>
            </a:endParaRPr>
          </a:p>
          <a:p>
            <a:pPr marL="0" indent="0">
              <a:buNone/>
            </a:pPr>
            <a:endParaRPr lang="en-US" sz="2000" b="1" dirty="0">
              <a:latin typeface="Segoe UI" panose="020B0502040204020203" pitchFamily="34" charset="0"/>
              <a:cs typeface="Segoe UI" panose="020B0502040204020203" pitchFamily="34" charset="0"/>
            </a:endParaRPr>
          </a:p>
          <a:p>
            <a:pPr marL="457200" indent="-457200">
              <a:buAutoNum type="arabicPlain"/>
            </a:pPr>
            <a:r>
              <a:rPr lang="en-US" sz="2000" b="1" dirty="0">
                <a:solidFill>
                  <a:schemeClr val="tx1">
                    <a:lumMod val="85000"/>
                    <a:lumOff val="15000"/>
                  </a:schemeClr>
                </a:solidFill>
                <a:latin typeface="Segoe UI" panose="020B0502040204020203" pitchFamily="34" charset="0"/>
                <a:cs typeface="Segoe UI" panose="020B0502040204020203" pitchFamily="34" charset="0"/>
              </a:rPr>
              <a:t>Sind das </a:t>
            </a:r>
            <a:r>
              <a:rPr lang="en-US" sz="2000" b="1" i="1" u="sng" dirty="0" err="1">
                <a:solidFill>
                  <a:srgbClr val="FF3300"/>
                </a:solidFill>
                <a:latin typeface="Segoe UI" panose="020B0502040204020203" pitchFamily="34" charset="0"/>
                <a:cs typeface="Segoe UI" panose="020B0502040204020203" pitchFamily="34" charset="0"/>
              </a:rPr>
              <a:t>Ihre</a:t>
            </a:r>
            <a:r>
              <a:rPr lang="en-US" sz="2000" b="1" dirty="0">
                <a:solidFill>
                  <a:schemeClr val="tx1">
                    <a:lumMod val="85000"/>
                    <a:lumOff val="15000"/>
                  </a:schemeClr>
                </a:solidFill>
                <a:latin typeface="Segoe UI" panose="020B0502040204020203" pitchFamily="34" charset="0"/>
                <a:cs typeface="Segoe UI" panose="020B0502040204020203" pitchFamily="34" charset="0"/>
              </a:rPr>
              <a:t> </a:t>
            </a:r>
            <a:r>
              <a:rPr lang="en-US" sz="2000" b="1" dirty="0" err="1">
                <a:solidFill>
                  <a:schemeClr val="tx1">
                    <a:lumMod val="85000"/>
                    <a:lumOff val="15000"/>
                  </a:schemeClr>
                </a:solidFill>
                <a:latin typeface="Segoe UI" panose="020B0502040204020203" pitchFamily="34" charset="0"/>
                <a:cs typeface="Segoe UI" panose="020B0502040204020203" pitchFamily="34" charset="0"/>
              </a:rPr>
              <a:t>Schl</a:t>
            </a:r>
            <a:r>
              <a:rPr lang="de-DE" sz="2000" b="1" dirty="0">
                <a:solidFill>
                  <a:schemeClr val="tx1">
                    <a:lumMod val="85000"/>
                    <a:lumOff val="15000"/>
                  </a:schemeClr>
                </a:solidFill>
                <a:latin typeface="Segoe UI" panose="020B0502040204020203" pitchFamily="34" charset="0"/>
                <a:cs typeface="Segoe UI" panose="020B0502040204020203" pitchFamily="34" charset="0"/>
              </a:rPr>
              <a:t>üssel, Herr Wyss?</a:t>
            </a:r>
          </a:p>
          <a:p>
            <a:pPr marL="457200" indent="-457200">
              <a:buAutoNum type="arabicPlain"/>
            </a:pPr>
            <a:r>
              <a:rPr lang="de-DE" sz="2000" b="1" dirty="0">
                <a:solidFill>
                  <a:schemeClr val="tx1">
                    <a:lumMod val="85000"/>
                    <a:lumOff val="15000"/>
                  </a:schemeClr>
                </a:solidFill>
                <a:latin typeface="Segoe UI" panose="020B0502040204020203" pitchFamily="34" charset="0"/>
                <a:cs typeface="Segoe UI" panose="020B0502040204020203" pitchFamily="34" charset="0"/>
              </a:rPr>
              <a:t>Wow. Habt ihr ein neies Auto? – Nein, das ist nicht __________ Auto.</a:t>
            </a:r>
          </a:p>
          <a:p>
            <a:pPr marL="457200" indent="-457200">
              <a:buAutoNum type="arabicPlain"/>
            </a:pPr>
            <a:r>
              <a:rPr lang="de-DE" sz="2000" b="1" dirty="0">
                <a:solidFill>
                  <a:schemeClr val="tx1">
                    <a:lumMod val="85000"/>
                    <a:lumOff val="15000"/>
                  </a:schemeClr>
                </a:solidFill>
                <a:latin typeface="Segoe UI" panose="020B0502040204020203" pitchFamily="34" charset="0"/>
                <a:cs typeface="Segoe UI" panose="020B0502040204020203" pitchFamily="34" charset="0"/>
              </a:rPr>
              <a:t>Sind das __________ Fahrräder?</a:t>
            </a:r>
          </a:p>
          <a:p>
            <a:pPr marL="457200" indent="-457200">
              <a:buAutoNum type="arabicPlain"/>
            </a:pPr>
            <a:r>
              <a:rPr lang="de-DE" sz="2000" b="1" dirty="0">
                <a:solidFill>
                  <a:schemeClr val="tx1">
                    <a:lumMod val="85000"/>
                    <a:lumOff val="15000"/>
                  </a:schemeClr>
                </a:solidFill>
                <a:latin typeface="Segoe UI" panose="020B0502040204020203" pitchFamily="34" charset="0"/>
                <a:cs typeface="Segoe UI" panose="020B0502040204020203" pitchFamily="34" charset="0"/>
              </a:rPr>
              <a:t>Ist das ___________ Hund? – Nein, das ist __________ Hund.</a:t>
            </a:r>
            <a:endParaRPr lang="en-US" sz="2000" b="1" dirty="0">
              <a:solidFill>
                <a:schemeClr val="tx1">
                  <a:lumMod val="85000"/>
                  <a:lumOff val="15000"/>
                </a:schemeClr>
              </a:solidFill>
              <a:latin typeface="Segoe UI" panose="020B0502040204020203" pitchFamily="34" charset="0"/>
              <a:cs typeface="Segoe UI" panose="020B0502040204020203" pitchFamily="34" charset="0"/>
            </a:endParaRPr>
          </a:p>
        </p:txBody>
      </p:sp>
      <p:pic>
        <p:nvPicPr>
          <p:cNvPr id="11" name="Picture 10"/>
          <p:cNvPicPr>
            <a:picLocks noChangeAspect="1"/>
          </p:cNvPicPr>
          <p:nvPr/>
        </p:nvPicPr>
        <p:blipFill>
          <a:blip r:embed="rId2"/>
          <a:stretch>
            <a:fillRect/>
          </a:stretch>
        </p:blipFill>
        <p:spPr>
          <a:xfrm>
            <a:off x="2221413" y="5157787"/>
            <a:ext cx="8115300" cy="1133475"/>
          </a:xfrm>
          <a:prstGeom prst="rect">
            <a:avLst/>
          </a:prstGeom>
        </p:spPr>
      </p:pic>
    </p:spTree>
    <p:extLst>
      <p:ext uri="{BB962C8B-B14F-4D97-AF65-F5344CB8AC3E}">
        <p14:creationId xmlns:p14="http://schemas.microsoft.com/office/powerpoint/2010/main" val="1342558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68928" y="1712594"/>
            <a:ext cx="8655531" cy="4348572"/>
          </a:xfrm>
          <a:prstGeom prst="rect">
            <a:avLst/>
          </a:prstGeom>
        </p:spPr>
      </p:pic>
      <p:sp>
        <p:nvSpPr>
          <p:cNvPr id="6" name="Content Placeholder 2"/>
          <p:cNvSpPr>
            <a:spLocks noGrp="1"/>
          </p:cNvSpPr>
          <p:nvPr>
            <p:ph idx="1"/>
          </p:nvPr>
        </p:nvSpPr>
        <p:spPr>
          <a:xfrm>
            <a:off x="1768928" y="568688"/>
            <a:ext cx="9321437" cy="4254500"/>
          </a:xfrm>
        </p:spPr>
        <p:txBody>
          <a:bodyPr>
            <a:noAutofit/>
          </a:bodyPr>
          <a:lstStyle/>
          <a:p>
            <a:pPr marL="0" indent="0">
              <a:buNone/>
            </a:pP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b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Ergänzen</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Sie</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die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aus</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 und die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fehlenden</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Formen</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p>
          <a:p>
            <a:pPr marL="0" indent="0">
              <a:buNone/>
            </a:pP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in der </a:t>
            </a:r>
            <a:r>
              <a:rPr lang="en-US" sz="22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Tabelle</a:t>
            </a:r>
            <a:r>
              <a:rPr lang="en-US" sz="22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t>
            </a:r>
            <a:endParaRPr lang="en-US" sz="2200" b="1" dirty="0">
              <a:latin typeface="Segoe UI" panose="020B0502040204020203" pitchFamily="34" charset="0"/>
              <a:cs typeface="Segoe UI" panose="020B0502040204020203" pitchFamily="34" charset="0"/>
            </a:endParaRPr>
          </a:p>
          <a:p>
            <a:pPr marL="0" indent="0" algn="ctr">
              <a:buNone/>
            </a:pPr>
            <a:r>
              <a:rPr lang="de-DE" sz="2200" b="1" dirty="0">
                <a:solidFill>
                  <a:schemeClr val="tx1">
                    <a:lumMod val="85000"/>
                    <a:lumOff val="15000"/>
                  </a:schemeClr>
                </a:solidFill>
                <a:latin typeface="Segoe UI" panose="020B0502040204020203" pitchFamily="34" charset="0"/>
                <a:cs typeface="Segoe UI" panose="020B0502040204020203" pitchFamily="34" charset="0"/>
              </a:rPr>
              <a:t>.</a:t>
            </a:r>
            <a:endParaRPr lang="en-US" sz="2200" b="1" dirty="0">
              <a:solidFill>
                <a:schemeClr val="tx1">
                  <a:lumMod val="85000"/>
                  <a:lumOff val="1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88728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1768928" y="568688"/>
            <a:ext cx="9321437" cy="4254500"/>
          </a:xfrm>
        </p:spPr>
        <p:txBody>
          <a:bodyPr>
            <a:noAutofit/>
          </a:bodyPr>
          <a:lstStyle/>
          <a:p>
            <a:pPr marL="0" indent="0">
              <a:buNone/>
            </a:pPr>
            <a:r>
              <a:rPr lang="en-US" sz="28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Bitte</a:t>
            </a:r>
            <a:r>
              <a:rPr lang="en-US" sz="28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8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kontrollieren</a:t>
            </a:r>
            <a:r>
              <a:rPr lang="en-US" sz="28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sz="2800"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Sie</a:t>
            </a:r>
            <a:r>
              <a:rPr lang="en-US" sz="28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t>
            </a:r>
            <a:endParaRPr lang="en-US" sz="2800" b="1" dirty="0">
              <a:latin typeface="Segoe UI" panose="020B0502040204020203" pitchFamily="34" charset="0"/>
              <a:cs typeface="Segoe UI" panose="020B0502040204020203" pitchFamily="34" charset="0"/>
            </a:endParaRPr>
          </a:p>
          <a:p>
            <a:pPr marL="0" indent="0" algn="ctr">
              <a:buNone/>
            </a:pPr>
            <a:r>
              <a:rPr lang="de-DE" sz="2200" b="1" dirty="0">
                <a:solidFill>
                  <a:schemeClr val="tx1">
                    <a:lumMod val="85000"/>
                    <a:lumOff val="15000"/>
                  </a:schemeClr>
                </a:solidFill>
                <a:latin typeface="Segoe UI" panose="020B0502040204020203" pitchFamily="34" charset="0"/>
                <a:cs typeface="Segoe UI" panose="020B0502040204020203" pitchFamily="34" charset="0"/>
              </a:rPr>
              <a:t>.</a:t>
            </a:r>
            <a:endParaRPr lang="en-US" sz="2200" b="1" dirty="0">
              <a:solidFill>
                <a:schemeClr val="tx1">
                  <a:lumMod val="85000"/>
                  <a:lumOff val="15000"/>
                </a:schemeClr>
              </a:solidFill>
              <a:latin typeface="Segoe UI" panose="020B0502040204020203" pitchFamily="34" charset="0"/>
              <a:cs typeface="Segoe UI" panose="020B0502040204020203" pitchFamily="34" charset="0"/>
            </a:endParaRPr>
          </a:p>
        </p:txBody>
      </p:sp>
      <p:pic>
        <p:nvPicPr>
          <p:cNvPr id="2" name="Picture 1"/>
          <p:cNvPicPr>
            <a:picLocks noChangeAspect="1"/>
          </p:cNvPicPr>
          <p:nvPr/>
        </p:nvPicPr>
        <p:blipFill>
          <a:blip r:embed="rId2"/>
          <a:stretch>
            <a:fillRect/>
          </a:stretch>
        </p:blipFill>
        <p:spPr>
          <a:xfrm>
            <a:off x="1768928" y="1503589"/>
            <a:ext cx="8718254" cy="4348572"/>
          </a:xfrm>
          <a:prstGeom prst="rect">
            <a:avLst/>
          </a:prstGeom>
        </p:spPr>
      </p:pic>
    </p:spTree>
    <p:extLst>
      <p:ext uri="{BB962C8B-B14F-4D97-AF65-F5344CB8AC3E}">
        <p14:creationId xmlns:p14="http://schemas.microsoft.com/office/powerpoint/2010/main" val="658179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822" y="3192419"/>
            <a:ext cx="3291596" cy="1011649"/>
          </a:xfrm>
        </p:spPr>
        <p:txBody>
          <a:bodyPr>
            <a:normAutofit/>
          </a:bodyPr>
          <a:lstStyle/>
          <a:p>
            <a:r>
              <a:rPr lang="de-DE"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Akkusativ?</a:t>
            </a:r>
            <a:endParaRPr lang="en-US"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4" name="Title 1"/>
          <p:cNvSpPr txBox="1">
            <a:spLocks/>
          </p:cNvSpPr>
          <p:nvPr/>
        </p:nvSpPr>
        <p:spPr>
          <a:xfrm>
            <a:off x="1920483" y="645158"/>
            <a:ext cx="7008275" cy="101382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44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Was verstehen Sie?</a:t>
            </a:r>
            <a:endParaRPr lang="en-US"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5" name="Title 1"/>
          <p:cNvSpPr txBox="1">
            <a:spLocks/>
          </p:cNvSpPr>
          <p:nvPr/>
        </p:nvSpPr>
        <p:spPr>
          <a:xfrm>
            <a:off x="5159099" y="4529910"/>
            <a:ext cx="2270811" cy="96665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Dativ?</a:t>
            </a:r>
            <a:endParaRPr lang="en-US"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6" name="Title 1"/>
          <p:cNvSpPr txBox="1">
            <a:spLocks/>
          </p:cNvSpPr>
          <p:nvPr/>
        </p:nvSpPr>
        <p:spPr>
          <a:xfrm>
            <a:off x="2592491" y="2079167"/>
            <a:ext cx="3702014" cy="118581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Nominativ?</a:t>
            </a:r>
            <a:endParaRPr lang="en-US" sz="4200" b="1"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7" name="Picture 6"/>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24650" y="2941692"/>
            <a:ext cx="3533313" cy="3533313"/>
          </a:xfrm>
          <a:prstGeom prst="rect">
            <a:avLst/>
          </a:prstGeom>
        </p:spPr>
      </p:pic>
    </p:spTree>
    <p:extLst>
      <p:ext uri="{BB962C8B-B14F-4D97-AF65-F5344CB8AC3E}">
        <p14:creationId xmlns:p14="http://schemas.microsoft.com/office/powerpoint/2010/main" val="316596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07" y="624110"/>
            <a:ext cx="8911687" cy="1280890"/>
          </a:xfrm>
        </p:spPr>
        <p:txBody>
          <a:bodyPr/>
          <a:lstStyle/>
          <a:p>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Bestimmter</a:t>
            </a:r>
            <a:r>
              <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Artikel</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rotWithShape="1">
          <a:blip r:embed="rId2">
            <a:clrChange>
              <a:clrFrom>
                <a:srgbClr val="FFFFFF"/>
              </a:clrFrom>
              <a:clrTo>
                <a:srgbClr val="FFFFFF">
                  <a:alpha val="0"/>
                </a:srgbClr>
              </a:clrTo>
            </a:clrChange>
          </a:blip>
          <a:srcRect l="3891" t="10046" r="4788" b="15446"/>
          <a:stretch/>
        </p:blipFill>
        <p:spPr>
          <a:xfrm>
            <a:off x="1852107" y="1905000"/>
            <a:ext cx="8872654" cy="3200400"/>
          </a:xfrm>
          <a:prstGeom prst="rect">
            <a:avLst/>
          </a:prstGeom>
        </p:spPr>
      </p:pic>
    </p:spTree>
    <p:extLst>
      <p:ext uri="{BB962C8B-B14F-4D97-AF65-F5344CB8AC3E}">
        <p14:creationId xmlns:p14="http://schemas.microsoft.com/office/powerpoint/2010/main" val="3392810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07" y="624110"/>
            <a:ext cx="8911687" cy="1280890"/>
          </a:xfrm>
        </p:spPr>
        <p:txBody>
          <a:bodyPr/>
          <a:lstStyle/>
          <a:p>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rotWithShape="1">
          <a:blip r:embed="rId2">
            <a:clrChange>
              <a:clrFrom>
                <a:srgbClr val="FFFFFF"/>
              </a:clrFrom>
              <a:clrTo>
                <a:srgbClr val="FFFFFF">
                  <a:alpha val="0"/>
                </a:srgbClr>
              </a:clrTo>
            </a:clrChange>
          </a:blip>
          <a:srcRect l="2604" t="2829" r="6103" b="17725"/>
          <a:stretch/>
        </p:blipFill>
        <p:spPr>
          <a:xfrm>
            <a:off x="1499409" y="1905000"/>
            <a:ext cx="9077342" cy="3385457"/>
          </a:xfrm>
          <a:prstGeom prst="rect">
            <a:avLst/>
          </a:prstGeom>
        </p:spPr>
      </p:pic>
    </p:spTree>
    <p:extLst>
      <p:ext uri="{BB962C8B-B14F-4D97-AF65-F5344CB8AC3E}">
        <p14:creationId xmlns:p14="http://schemas.microsoft.com/office/powerpoint/2010/main" val="3454080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07" y="624110"/>
            <a:ext cx="8911687" cy="1280890"/>
          </a:xfrm>
        </p:spPr>
        <p:txBody>
          <a:bodyPr/>
          <a:lstStyle/>
          <a:p>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rotWithShape="1">
          <a:blip r:embed="rId2">
            <a:clrChange>
              <a:clrFrom>
                <a:srgbClr val="FFFFFF"/>
              </a:clrFrom>
              <a:clrTo>
                <a:srgbClr val="FFFFFF">
                  <a:alpha val="0"/>
                </a:srgbClr>
              </a:clrTo>
            </a:clrChange>
          </a:blip>
          <a:srcRect l="1694" t="7325" r="1547" b="10633"/>
          <a:stretch/>
        </p:blipFill>
        <p:spPr>
          <a:xfrm>
            <a:off x="1446921" y="1905000"/>
            <a:ext cx="9316873" cy="2926080"/>
          </a:xfrm>
          <a:prstGeom prst="rect">
            <a:avLst/>
          </a:prstGeom>
        </p:spPr>
      </p:pic>
    </p:spTree>
    <p:extLst>
      <p:ext uri="{BB962C8B-B14F-4D97-AF65-F5344CB8AC3E}">
        <p14:creationId xmlns:p14="http://schemas.microsoft.com/office/powerpoint/2010/main" val="269639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07" y="624110"/>
            <a:ext cx="8911687" cy="1280890"/>
          </a:xfrm>
        </p:spPr>
        <p:txBody>
          <a:bodyPr/>
          <a:lstStyle/>
          <a:p>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5" name="Picture 4"/>
          <p:cNvPicPr>
            <a:picLocks noChangeAspect="1"/>
          </p:cNvPicPr>
          <p:nvPr/>
        </p:nvPicPr>
        <p:blipFill rotWithShape="1">
          <a:blip r:embed="rId2"/>
          <a:srcRect l="1367" t="2925" r="1505" b="6462"/>
          <a:stretch/>
        </p:blipFill>
        <p:spPr>
          <a:xfrm>
            <a:off x="1405613" y="1905000"/>
            <a:ext cx="9358181" cy="2926080"/>
          </a:xfrm>
          <a:prstGeom prst="rect">
            <a:avLst/>
          </a:prstGeom>
        </p:spPr>
      </p:pic>
    </p:spTree>
    <p:extLst>
      <p:ext uri="{BB962C8B-B14F-4D97-AF65-F5344CB8AC3E}">
        <p14:creationId xmlns:p14="http://schemas.microsoft.com/office/powerpoint/2010/main" val="2042216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07" y="624110"/>
            <a:ext cx="8911687" cy="1280890"/>
          </a:xfrm>
        </p:spPr>
        <p:txBody>
          <a:bodyPr/>
          <a:lstStyle/>
          <a:p>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stretch>
            <a:fillRect/>
          </a:stretch>
        </p:blipFill>
        <p:spPr>
          <a:xfrm>
            <a:off x="1522775" y="1905000"/>
            <a:ext cx="9083191" cy="2926080"/>
          </a:xfrm>
          <a:prstGeom prst="rect">
            <a:avLst/>
          </a:prstGeom>
        </p:spPr>
      </p:pic>
    </p:spTree>
    <p:extLst>
      <p:ext uri="{BB962C8B-B14F-4D97-AF65-F5344CB8AC3E}">
        <p14:creationId xmlns:p14="http://schemas.microsoft.com/office/powerpoint/2010/main" val="631182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07" y="624110"/>
            <a:ext cx="8911687" cy="1280890"/>
          </a:xfrm>
        </p:spPr>
        <p:txBody>
          <a:bodyPr/>
          <a:lstStyle/>
          <a:p>
            <a:r>
              <a:rPr lang="en-US" b="1" dirty="0" err="1">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Possessivartikel</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1451472" y="1905000"/>
            <a:ext cx="9000565" cy="2926080"/>
          </a:xfrm>
          <a:prstGeom prst="rect">
            <a:avLst/>
          </a:prstGeom>
        </p:spPr>
      </p:pic>
    </p:spTree>
    <p:extLst>
      <p:ext uri="{BB962C8B-B14F-4D97-AF65-F5344CB8AC3E}">
        <p14:creationId xmlns:p14="http://schemas.microsoft.com/office/powerpoint/2010/main" val="428198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903" y="611047"/>
            <a:ext cx="9333463" cy="1280890"/>
          </a:xfrm>
        </p:spPr>
        <p:txBody>
          <a:bodyPr>
            <a:normAutofit fontScale="90000"/>
          </a:bodyPr>
          <a:lstStyle/>
          <a:p>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Markieren Sie die Possessivartikel </a:t>
            </a:r>
            <a:b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br>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im </a:t>
            </a:r>
            <a:r>
              <a:rPr lang="de-DE" b="1" u="sng"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Akkusativ</a:t>
            </a:r>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und die Possessivartikel im </a:t>
            </a:r>
            <a:r>
              <a:rPr lang="de-DE" b="1" u="sng"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Dativ</a:t>
            </a:r>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1756903" y="2029097"/>
            <a:ext cx="8353748" cy="4476206"/>
          </a:xfrm>
        </p:spPr>
        <p:txBody>
          <a:bodyPr>
            <a:normAutofit/>
          </a:bodyPr>
          <a:lstStyle/>
          <a:p>
            <a:pPr marL="0" indent="0" algn="thaiDist">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Viele Grüße aus Waterville. Fasr hätten wir </a:t>
            </a:r>
            <a:r>
              <a:rPr lang="de-DE" sz="2400" b="1" u="sng" dirty="0">
                <a:solidFill>
                  <a:srgbClr val="FF0000"/>
                </a:solidFill>
                <a:latin typeface="Segoe UI" panose="020B0502040204020203" pitchFamily="34" charset="0"/>
                <a:cs typeface="Segoe UI" panose="020B0502040204020203" pitchFamily="34" charset="0"/>
              </a:rPr>
              <a:t>unseren Flug </a:t>
            </a:r>
            <a:r>
              <a:rPr lang="de-DE" sz="2400" b="1" dirty="0">
                <a:solidFill>
                  <a:schemeClr val="tx1">
                    <a:lumMod val="85000"/>
                    <a:lumOff val="15000"/>
                  </a:schemeClr>
                </a:solidFill>
                <a:latin typeface="Segoe UI" panose="020B0502040204020203" pitchFamily="34" charset="0"/>
                <a:cs typeface="Segoe UI" panose="020B0502040204020203" pitchFamily="34" charset="0"/>
              </a:rPr>
              <a:t>(a) nicht mehr bekommen. Doch wir hatten Glück: das Flugzeug war nicht pünktlich. Nur mit unseren Koffern (b) hatten wir Pech. Die sind leider nicht in Cork angekommen. Wir haben lange auf unser Gepäck (c) gewartet. Dann hat man uns am Flughafen gesagt: ,,Wir schicken Ihnen das Gepäck nach.” Erst spät abends waren wir in unserem Hotel (d). Nach zwei Tagen haben wir unsere Koffer (e) und unsere Tasche (f) endlich bekommen und wir waren glücklich: ,,Nun fangen die Ferien richtig an.”</a:t>
            </a:r>
            <a:endParaRPr lang="en-US" sz="2400" b="1" dirty="0">
              <a:solidFill>
                <a:schemeClr val="tx1">
                  <a:lumMod val="85000"/>
                  <a:lumOff val="1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12485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903" y="611047"/>
            <a:ext cx="9333463" cy="1280890"/>
          </a:xfrm>
        </p:spPr>
        <p:txBody>
          <a:bodyPr>
            <a:normAutofit fontScale="90000"/>
          </a:bodyPr>
          <a:lstStyle/>
          <a:p>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Markieren Sie die Possessivartikel </a:t>
            </a:r>
            <a:b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br>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im </a:t>
            </a:r>
            <a:r>
              <a:rPr lang="de-DE" b="1" u="sng" dirty="0">
                <a:solidFill>
                  <a:srgbClr val="FF000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Akkusativ</a:t>
            </a:r>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und die Possessivartikel im </a:t>
            </a:r>
            <a:r>
              <a:rPr lang="de-DE" b="1" u="sng" dirty="0">
                <a:solidFill>
                  <a:srgbClr val="FF3399"/>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Dativ</a:t>
            </a:r>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1756903" y="2029097"/>
            <a:ext cx="8353748" cy="4476206"/>
          </a:xfrm>
        </p:spPr>
        <p:txBody>
          <a:bodyPr>
            <a:normAutofit/>
          </a:bodyPr>
          <a:lstStyle/>
          <a:p>
            <a:pPr marL="0" indent="0" algn="thaiDist">
              <a:buNone/>
            </a:pPr>
            <a:r>
              <a:rPr lang="de-DE" sz="2400" b="1" dirty="0">
                <a:solidFill>
                  <a:schemeClr val="tx1">
                    <a:lumMod val="85000"/>
                    <a:lumOff val="15000"/>
                  </a:schemeClr>
                </a:solidFill>
                <a:latin typeface="Segoe UI" panose="020B0502040204020203" pitchFamily="34" charset="0"/>
                <a:cs typeface="Segoe UI" panose="020B0502040204020203" pitchFamily="34" charset="0"/>
              </a:rPr>
              <a:t>Viele Grüße aus Waterville. Fasr hätten wir </a:t>
            </a:r>
            <a:r>
              <a:rPr lang="de-DE" sz="2400" b="1" u="sng" dirty="0">
                <a:solidFill>
                  <a:srgbClr val="FF0000"/>
                </a:solidFill>
                <a:latin typeface="Segoe UI" panose="020B0502040204020203" pitchFamily="34" charset="0"/>
                <a:cs typeface="Segoe UI" panose="020B0502040204020203" pitchFamily="34" charset="0"/>
              </a:rPr>
              <a:t>unseren Flug </a:t>
            </a:r>
            <a:r>
              <a:rPr lang="de-DE" sz="2400" b="1" dirty="0">
                <a:solidFill>
                  <a:schemeClr val="tx1">
                    <a:lumMod val="85000"/>
                    <a:lumOff val="15000"/>
                  </a:schemeClr>
                </a:solidFill>
                <a:latin typeface="Segoe UI" panose="020B0502040204020203" pitchFamily="34" charset="0"/>
                <a:cs typeface="Segoe UI" panose="020B0502040204020203" pitchFamily="34" charset="0"/>
              </a:rPr>
              <a:t>(a) nicht mehr bekommen. Doch wir hatten Glück: das Flugzeug war nicht pünktlich. Nur mit </a:t>
            </a:r>
            <a:r>
              <a:rPr lang="de-DE" sz="2400" b="1" u="sng" dirty="0">
                <a:solidFill>
                  <a:srgbClr val="FF3399"/>
                </a:solidFill>
                <a:latin typeface="Segoe UI" panose="020B0502040204020203" pitchFamily="34" charset="0"/>
                <a:cs typeface="Segoe UI" panose="020B0502040204020203" pitchFamily="34" charset="0"/>
              </a:rPr>
              <a:t>unseren Koffern </a:t>
            </a:r>
            <a:r>
              <a:rPr lang="de-DE" sz="2400" b="1" dirty="0">
                <a:solidFill>
                  <a:schemeClr val="tx1">
                    <a:lumMod val="85000"/>
                    <a:lumOff val="15000"/>
                  </a:schemeClr>
                </a:solidFill>
                <a:latin typeface="Segoe UI" panose="020B0502040204020203" pitchFamily="34" charset="0"/>
                <a:cs typeface="Segoe UI" panose="020B0502040204020203" pitchFamily="34" charset="0"/>
              </a:rPr>
              <a:t>(b) hatten wir Pech. Die sind leider nicht in Cork angekommen. Wir haben lange auf </a:t>
            </a:r>
            <a:r>
              <a:rPr lang="de-DE" sz="2400" b="1" u="sng" dirty="0">
                <a:solidFill>
                  <a:srgbClr val="FF0000"/>
                </a:solidFill>
                <a:latin typeface="Segoe UI" panose="020B0502040204020203" pitchFamily="34" charset="0"/>
                <a:cs typeface="Segoe UI" panose="020B0502040204020203" pitchFamily="34" charset="0"/>
              </a:rPr>
              <a:t>unser Gepäck </a:t>
            </a:r>
            <a:r>
              <a:rPr lang="de-DE" sz="2400" b="1" dirty="0">
                <a:solidFill>
                  <a:schemeClr val="tx1">
                    <a:lumMod val="85000"/>
                    <a:lumOff val="15000"/>
                  </a:schemeClr>
                </a:solidFill>
                <a:latin typeface="Segoe UI" panose="020B0502040204020203" pitchFamily="34" charset="0"/>
                <a:cs typeface="Segoe UI" panose="020B0502040204020203" pitchFamily="34" charset="0"/>
              </a:rPr>
              <a:t>(c) gewartet. Dann hat man uns am Flughafen gesagt: ,,Wir schicken Ihnen das Gepäck nach.” Erst spät abends waren wir in </a:t>
            </a:r>
            <a:r>
              <a:rPr lang="de-DE" sz="2400" b="1" u="sng" dirty="0">
                <a:solidFill>
                  <a:srgbClr val="FF3399"/>
                </a:solidFill>
                <a:latin typeface="Segoe UI" panose="020B0502040204020203" pitchFamily="34" charset="0"/>
                <a:cs typeface="Segoe UI" panose="020B0502040204020203" pitchFamily="34" charset="0"/>
              </a:rPr>
              <a:t>unserem Hotel </a:t>
            </a:r>
            <a:r>
              <a:rPr lang="de-DE" sz="2400" b="1" dirty="0">
                <a:solidFill>
                  <a:schemeClr val="tx1">
                    <a:lumMod val="85000"/>
                    <a:lumOff val="15000"/>
                  </a:schemeClr>
                </a:solidFill>
                <a:latin typeface="Segoe UI" panose="020B0502040204020203" pitchFamily="34" charset="0"/>
                <a:cs typeface="Segoe UI" panose="020B0502040204020203" pitchFamily="34" charset="0"/>
              </a:rPr>
              <a:t>(d). Nach zwei Tagen haben wir </a:t>
            </a:r>
            <a:r>
              <a:rPr lang="de-DE" sz="2400" b="1" u="sng" dirty="0">
                <a:solidFill>
                  <a:srgbClr val="FF0000"/>
                </a:solidFill>
                <a:latin typeface="Segoe UI" panose="020B0502040204020203" pitchFamily="34" charset="0"/>
                <a:cs typeface="Segoe UI" panose="020B0502040204020203" pitchFamily="34" charset="0"/>
              </a:rPr>
              <a:t>unsere Koffer </a:t>
            </a:r>
            <a:r>
              <a:rPr lang="de-DE" sz="2400" b="1" dirty="0">
                <a:solidFill>
                  <a:schemeClr val="tx1">
                    <a:lumMod val="85000"/>
                    <a:lumOff val="15000"/>
                  </a:schemeClr>
                </a:solidFill>
                <a:latin typeface="Segoe UI" panose="020B0502040204020203" pitchFamily="34" charset="0"/>
                <a:cs typeface="Segoe UI" panose="020B0502040204020203" pitchFamily="34" charset="0"/>
              </a:rPr>
              <a:t>(e) und </a:t>
            </a:r>
            <a:r>
              <a:rPr lang="de-DE" sz="2400" b="1" u="sng" dirty="0">
                <a:solidFill>
                  <a:srgbClr val="FF0000"/>
                </a:solidFill>
                <a:latin typeface="Segoe UI" panose="020B0502040204020203" pitchFamily="34" charset="0"/>
                <a:cs typeface="Segoe UI" panose="020B0502040204020203" pitchFamily="34" charset="0"/>
              </a:rPr>
              <a:t>unsere Tasche </a:t>
            </a:r>
            <a:r>
              <a:rPr lang="de-DE" sz="2400" b="1" dirty="0">
                <a:solidFill>
                  <a:schemeClr val="tx1">
                    <a:lumMod val="85000"/>
                    <a:lumOff val="15000"/>
                  </a:schemeClr>
                </a:solidFill>
                <a:latin typeface="Segoe UI" panose="020B0502040204020203" pitchFamily="34" charset="0"/>
                <a:cs typeface="Segoe UI" panose="020B0502040204020203" pitchFamily="34" charset="0"/>
              </a:rPr>
              <a:t>(f) endlich bekommen und wir waren glücklich: ,,Nun fangen die Ferien richtig an.”</a:t>
            </a:r>
            <a:endParaRPr lang="en-US" sz="2400" b="1" dirty="0">
              <a:solidFill>
                <a:schemeClr val="tx1">
                  <a:lumMod val="85000"/>
                  <a:lumOff val="1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78133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2034" y="545733"/>
            <a:ext cx="8911687" cy="1280890"/>
          </a:xfrm>
        </p:spPr>
        <p:txBody>
          <a:bodyPr>
            <a:normAutofit/>
          </a:bodyPr>
          <a:lstStyle/>
          <a:p>
            <a:r>
              <a:rPr lang="de-DE" sz="40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Zusammenfassung</a:t>
            </a:r>
            <a:endParaRPr lang="en-US" sz="4000"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4" name="Content Placeholder 3"/>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1560912" y="1598022"/>
            <a:ext cx="8808104" cy="4149635"/>
          </a:xfrm>
          <a:prstGeom prst="rect">
            <a:avLst/>
          </a:prstGeom>
        </p:spPr>
      </p:pic>
    </p:spTree>
    <p:extLst>
      <p:ext uri="{BB962C8B-B14F-4D97-AF65-F5344CB8AC3E}">
        <p14:creationId xmlns:p14="http://schemas.microsoft.com/office/powerpoint/2010/main" val="111500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6090" y="637173"/>
            <a:ext cx="8911687" cy="1280890"/>
          </a:xfrm>
        </p:spPr>
        <p:txBody>
          <a:bodyPr/>
          <a:lstStyle/>
          <a:p>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Was ist richtig? Kreuzen Sie an.</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1609498" y="1813560"/>
            <a:ext cx="8827725" cy="3777622"/>
          </a:xfrm>
        </p:spPr>
        <p:txBody>
          <a:bodyPr>
            <a:normAutofit/>
          </a:bodyPr>
          <a:lstStyle/>
          <a:p>
            <a:pPr marL="0" indent="0">
              <a:buNone/>
            </a:pPr>
            <a:r>
              <a:rPr lang="de-DE" sz="2800" b="1" dirty="0">
                <a:latin typeface="Segoe UI" panose="020B0502040204020203" pitchFamily="34" charset="0"/>
                <a:cs typeface="Segoe UI" panose="020B0502040204020203" pitchFamily="34" charset="0"/>
              </a:rPr>
              <a:t>a.	A: Was willst du werden?</a:t>
            </a:r>
            <a:endParaRPr lang="en-US" sz="2800" dirty="0">
              <a:latin typeface="Segoe UI" panose="020B0502040204020203" pitchFamily="34" charset="0"/>
              <a:cs typeface="Segoe UI" panose="020B0502040204020203" pitchFamily="34" charset="0"/>
            </a:endParaRPr>
          </a:p>
          <a:p>
            <a:pPr marL="0" indent="0">
              <a:buNone/>
            </a:pPr>
            <a:r>
              <a:rPr lang="de-DE" sz="2800" b="1" dirty="0">
                <a:latin typeface="Segoe UI" panose="020B0502040204020203" pitchFamily="34" charset="0"/>
                <a:cs typeface="Segoe UI" panose="020B0502040204020203" pitchFamily="34" charset="0"/>
              </a:rPr>
              <a:t>	B: Vielleicht Bäcker, genau wie </a:t>
            </a:r>
          </a:p>
          <a:p>
            <a:pPr marL="0" indent="0">
              <a:buNone/>
            </a:pPr>
            <a:r>
              <a:rPr lang="de-DE" sz="2800" b="1" dirty="0">
                <a:latin typeface="Segoe UI" panose="020B0502040204020203" pitchFamily="34" charset="0"/>
                <a:cs typeface="Segoe UI" panose="020B0502040204020203" pitchFamily="34" charset="0"/>
              </a:rPr>
              <a:t>   	     _____ mein _____ meine _____ meinem Vater und</a:t>
            </a:r>
            <a:endParaRPr lang="en-US" sz="2800" dirty="0">
              <a:latin typeface="Segoe UI" panose="020B0502040204020203" pitchFamily="34" charset="0"/>
              <a:cs typeface="Segoe UI" panose="020B0502040204020203" pitchFamily="34" charset="0"/>
            </a:endParaRPr>
          </a:p>
          <a:p>
            <a:pPr marL="0" indent="0">
              <a:buNone/>
            </a:pPr>
            <a:r>
              <a:rPr lang="en-US" sz="2800" b="1" dirty="0">
                <a:latin typeface="Segoe UI" panose="020B0502040204020203" pitchFamily="34" charset="0"/>
                <a:cs typeface="Segoe UI" panose="020B0502040204020203" pitchFamily="34" charset="0"/>
              </a:rPr>
              <a:t>	     </a:t>
            </a:r>
            <a:r>
              <a:rPr lang="de-DE" sz="2800" b="1" dirty="0">
                <a:latin typeface="Segoe UI" panose="020B0502040204020203" pitchFamily="34" charset="0"/>
                <a:cs typeface="Segoe UI" panose="020B0502040204020203" pitchFamily="34" charset="0"/>
              </a:rPr>
              <a:t>_____ mein _____ meine _____ meinen Bruder.</a:t>
            </a:r>
            <a:endParaRPr lang="en-US" sz="2800" dirty="0">
              <a:latin typeface="Segoe UI" panose="020B0502040204020203" pitchFamily="34" charset="0"/>
              <a:cs typeface="Segoe UI" panose="020B0502040204020203" pitchFamily="34" charset="0"/>
            </a:endParaRPr>
          </a:p>
          <a:p>
            <a:pPr marL="0" indent="0">
              <a:buNone/>
            </a:pPr>
            <a:endParaRPr lang="en-US" sz="2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4058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6090" y="637173"/>
            <a:ext cx="8911687" cy="1280890"/>
          </a:xfrm>
        </p:spPr>
        <p:txBody>
          <a:bodyPr/>
          <a:lstStyle/>
          <a:p>
            <a:r>
              <a:rPr lang="de-DE"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Was ist richtig? Kreuzen Sie an.</a:t>
            </a:r>
            <a:endParaRPr lang="en-US" b="1" dirty="0">
              <a:solidFill>
                <a:srgbClr val="00206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1504995" y="1578428"/>
            <a:ext cx="8971416" cy="5031378"/>
          </a:xfrm>
        </p:spPr>
        <p:txBody>
          <a:bodyPr>
            <a:noAutofit/>
          </a:bodyPr>
          <a:lstStyle/>
          <a:p>
            <a:pPr marL="0" indent="0">
              <a:buNone/>
            </a:pPr>
            <a:r>
              <a:rPr lang="de-DE" sz="2400" b="1" dirty="0">
                <a:latin typeface="Segoe UI" panose="020B0502040204020203" pitchFamily="34" charset="0"/>
                <a:cs typeface="Segoe UI" panose="020B0502040204020203" pitchFamily="34" charset="0"/>
              </a:rPr>
              <a:t>b.	A: Was ist denn _____ unser _____ euer _____ eure Vater </a:t>
            </a:r>
          </a:p>
          <a:p>
            <a:pPr marL="0" indent="0">
              <a:buNone/>
            </a:pPr>
            <a:r>
              <a:rPr lang="de-DE" sz="2400" b="1" dirty="0">
                <a:latin typeface="Segoe UI" panose="020B0502040204020203" pitchFamily="34" charset="0"/>
                <a:cs typeface="Segoe UI" panose="020B0502040204020203" pitchFamily="34" charset="0"/>
              </a:rPr>
              <a:t>	     von Beruf?</a:t>
            </a:r>
            <a:endParaRPr lang="en-US" sz="2400" dirty="0">
              <a:latin typeface="Segoe UI" panose="020B0502040204020203" pitchFamily="34" charset="0"/>
              <a:cs typeface="Segoe UI" panose="020B0502040204020203" pitchFamily="34" charset="0"/>
            </a:endParaRPr>
          </a:p>
          <a:p>
            <a:pPr marL="0" indent="0">
              <a:buNone/>
            </a:pPr>
            <a:r>
              <a:rPr lang="de-DE" sz="2400" b="1" dirty="0">
                <a:latin typeface="Segoe UI" panose="020B0502040204020203" pitchFamily="34" charset="0"/>
                <a:cs typeface="Segoe UI" panose="020B0502040204020203" pitchFamily="34" charset="0"/>
              </a:rPr>
              <a:t>	B: _____ Unser _____ Euer _____ sein Vater ist Schauspieler.</a:t>
            </a:r>
            <a:endParaRPr lang="en-US" sz="2400" dirty="0">
              <a:latin typeface="Segoe UI" panose="020B0502040204020203" pitchFamily="34" charset="0"/>
              <a:cs typeface="Segoe UI" panose="020B0502040204020203" pitchFamily="34" charset="0"/>
            </a:endParaRPr>
          </a:p>
          <a:p>
            <a:pPr marL="0" indent="0">
              <a:buNone/>
            </a:pPr>
            <a:r>
              <a:rPr lang="de-DE" sz="2400" b="1" dirty="0">
                <a:latin typeface="Segoe UI" panose="020B0502040204020203" pitchFamily="34" charset="0"/>
                <a:cs typeface="Segoe UI" panose="020B0502040204020203" pitchFamily="34" charset="0"/>
              </a:rPr>
              <a:t>	A: Schauspieler! Möchtet ihr auch Schauspieler werden?</a:t>
            </a:r>
            <a:endParaRPr lang="en-US" sz="2400" dirty="0">
              <a:latin typeface="Segoe UI" panose="020B0502040204020203" pitchFamily="34" charset="0"/>
              <a:cs typeface="Segoe UI" panose="020B0502040204020203" pitchFamily="34" charset="0"/>
            </a:endParaRPr>
          </a:p>
          <a:p>
            <a:pPr marL="0" indent="0">
              <a:buNone/>
            </a:pPr>
            <a:r>
              <a:rPr lang="de-DE" sz="2400" b="1" dirty="0">
                <a:latin typeface="Segoe UI" panose="020B0502040204020203" pitchFamily="34" charset="0"/>
                <a:cs typeface="Segoe UI" panose="020B0502040204020203" pitchFamily="34" charset="0"/>
              </a:rPr>
              <a:t>	B: Nein, ich finde _____ sein _____ ihren _____ seinen Beruf </a:t>
            </a:r>
          </a:p>
          <a:p>
            <a:pPr marL="0" indent="0">
              <a:buNone/>
            </a:pPr>
            <a:r>
              <a:rPr lang="de-DE" sz="2400" b="1" dirty="0">
                <a:latin typeface="Segoe UI" panose="020B0502040204020203" pitchFamily="34" charset="0"/>
                <a:cs typeface="Segoe UI" panose="020B0502040204020203" pitchFamily="34" charset="0"/>
              </a:rPr>
              <a:t>	     langweilig. Man muss immer so viele Texte lernen.</a:t>
            </a:r>
            <a:endParaRPr lang="en-US" sz="2400" dirty="0">
              <a:latin typeface="Segoe UI" panose="020B0502040204020203" pitchFamily="34" charset="0"/>
              <a:cs typeface="Segoe UI" panose="020B0502040204020203" pitchFamily="34" charset="0"/>
            </a:endParaRPr>
          </a:p>
          <a:p>
            <a:pPr marL="0" indent="0">
              <a:buNone/>
            </a:pPr>
            <a:r>
              <a:rPr lang="de-DE" sz="2400" b="1" dirty="0">
                <a:latin typeface="Segoe UI" panose="020B0502040204020203" pitchFamily="34" charset="0"/>
                <a:cs typeface="Segoe UI" panose="020B0502040204020203" pitchFamily="34" charset="0"/>
              </a:rPr>
              <a:t>	A: Ja, das stimmt. </a:t>
            </a:r>
          </a:p>
          <a:p>
            <a:pPr marL="0" indent="0">
              <a:buNone/>
            </a:pPr>
            <a:r>
              <a:rPr lang="de-DE" sz="2400" b="1" dirty="0">
                <a:latin typeface="Segoe UI" panose="020B0502040204020203" pitchFamily="34" charset="0"/>
                <a:cs typeface="Segoe UI" panose="020B0502040204020203" pitchFamily="34" charset="0"/>
              </a:rPr>
              <a:t>		Aber _____ unser _____ unsere _____ unserer Tante </a:t>
            </a:r>
          </a:p>
          <a:p>
            <a:pPr marL="0" indent="0">
              <a:buNone/>
            </a:pPr>
            <a:r>
              <a:rPr lang="de-DE" sz="2400" b="1" dirty="0">
                <a:latin typeface="Segoe UI" panose="020B0502040204020203" pitchFamily="34" charset="0"/>
                <a:cs typeface="Segoe UI" panose="020B0502040204020203" pitchFamily="34" charset="0"/>
              </a:rPr>
              <a:t>	      ist Tänzerin.</a:t>
            </a:r>
            <a:endParaRPr lang="en-US" sz="2400" dirty="0">
              <a:latin typeface="Segoe UI" panose="020B0502040204020203" pitchFamily="34" charset="0"/>
              <a:cs typeface="Segoe UI" panose="020B0502040204020203" pitchFamily="34" charset="0"/>
            </a:endParaRPr>
          </a:p>
          <a:p>
            <a:pPr marL="0" indent="0">
              <a:buNone/>
            </a:pPr>
            <a:endParaRPr lang="en-US"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333782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1548</TotalTime>
  <Words>819</Words>
  <Application>Microsoft Office PowerPoint</Application>
  <PresentationFormat>Widescreen</PresentationFormat>
  <Paragraphs>81</Paragraphs>
  <Slides>20</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Century Gothic</vt:lpstr>
      <vt:lpstr>Segoe UI</vt:lpstr>
      <vt:lpstr>Wingdings 3</vt:lpstr>
      <vt:lpstr>Wisp</vt:lpstr>
      <vt:lpstr>Thema 2: Possessivartikel </vt:lpstr>
      <vt:lpstr>Lektion 1</vt:lpstr>
      <vt:lpstr>Possessivartikel im Nominativ</vt:lpstr>
      <vt:lpstr>Hören Sie einen Ausschnitt  und ergänzen Sie.</vt:lpstr>
      <vt:lpstr>Hören Sie noch einmal und kontrollieren Sie.</vt:lpstr>
      <vt:lpstr>Im Arbeitsbuch, Seite 6</vt:lpstr>
      <vt:lpstr>PowerPoint Presentation</vt:lpstr>
      <vt:lpstr>PowerPoint Presentation</vt:lpstr>
      <vt:lpstr>Akkusativ?</vt:lpstr>
      <vt:lpstr>Bestimmter Artikel</vt:lpstr>
      <vt:lpstr>Possessivartikel</vt:lpstr>
      <vt:lpstr>Possessivartikel</vt:lpstr>
      <vt:lpstr>Possessivartikel</vt:lpstr>
      <vt:lpstr>Possessivartikel</vt:lpstr>
      <vt:lpstr>Possessivartikel</vt:lpstr>
      <vt:lpstr>Markieren Sie die Possessivartikel  im Akkusativ und die Possessivartikel im Dativ. </vt:lpstr>
      <vt:lpstr>Markieren Sie die Possessivartikel  im Akkusativ und die Possessivartikel im Dativ. </vt:lpstr>
      <vt:lpstr>Zusammenfassung</vt:lpstr>
      <vt:lpstr>Was ist richtig? Kreuzen Sie an.</vt:lpstr>
      <vt:lpstr>Was ist richtig? Kreuzen Sie 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Thema 2: Possessivartikel</dc:title>
  <dc:creator>Natthapon Chaiyaprom</dc:creator>
  <cp:lastModifiedBy>BOARD04</cp:lastModifiedBy>
  <cp:revision>18</cp:revision>
  <dcterms:created xsi:type="dcterms:W3CDTF">2022-04-06T08:57:26Z</dcterms:created>
  <dcterms:modified xsi:type="dcterms:W3CDTF">2022-04-08T10:37:18Z</dcterms:modified>
</cp:coreProperties>
</file>