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95" r:id="rId2"/>
    <p:sldId id="294" r:id="rId3"/>
    <p:sldId id="293" r:id="rId4"/>
    <p:sldId id="292" r:id="rId5"/>
    <p:sldId id="256" r:id="rId6"/>
    <p:sldId id="257" r:id="rId7"/>
    <p:sldId id="268" r:id="rId8"/>
    <p:sldId id="269" r:id="rId9"/>
    <p:sldId id="270" r:id="rId10"/>
    <p:sldId id="271" r:id="rId11"/>
    <p:sldId id="277" r:id="rId12"/>
    <p:sldId id="279" r:id="rId13"/>
    <p:sldId id="275" r:id="rId14"/>
    <p:sldId id="280" r:id="rId15"/>
    <p:sldId id="291" r:id="rId16"/>
    <p:sldId id="281" r:id="rId17"/>
    <p:sldId id="282" r:id="rId18"/>
    <p:sldId id="283" r:id="rId19"/>
    <p:sldId id="284" r:id="rId20"/>
    <p:sldId id="285" r:id="rId21"/>
    <p:sldId id="286" r:id="rId22"/>
    <p:sldId id="278" r:id="rId23"/>
    <p:sldId id="276" r:id="rId24"/>
    <p:sldId id="287" r:id="rId25"/>
    <p:sldId id="288" r:id="rId26"/>
    <p:sldId id="289" r:id="rId27"/>
    <p:sldId id="29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02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3C32A6-B5D4-4550-A16F-64695D811C5B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5C2CB7-80CC-4C5F-B7E7-8B5EA370F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442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6F8753C1-4A03-3B9A-219A-ECD32EB9A6F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12EBCB85-6D26-86CA-5FE3-7BC8C56517F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cs typeface="Cordia New" panose="020B0304020202020204" pitchFamily="34" charset="-34"/>
            </a:endParaRP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A2E1D76B-0615-2A09-AE9F-2E3FDA0054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fld id="{27597179-68B3-49D5-BB1E-D4D002458A0E}" type="slidenum">
              <a:rPr lang="th-TH" altLang="en-US" sz="1200"/>
              <a:pPr/>
              <a:t>7</a:t>
            </a:fld>
            <a:endParaRPr lang="th-TH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34A22-46F6-066C-95F2-D0596F2779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D2107F-DB8A-F4A9-7D34-2187826544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8046D-FE2E-C45B-69D4-78D65C5D5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9F9A-FF46-4073-87D0-1879293746BC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EAD4C-F4A2-3F86-22C9-6D111EE7B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A5551-D8CC-D749-D36E-66727A67C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CB08A-0158-4CDC-8E69-4E67FC8B0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709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A0F40-130E-F093-8096-D6772AF9A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6717A-6C97-149A-8ADA-2609C9001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C2A16D-9A9F-2FBE-1BF9-989475ACC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9F9A-FF46-4073-87D0-1879293746BC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817813-130C-C3D4-6C35-D0B317503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F523FB-8C2E-FCBD-5F17-97A8F9C89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CB08A-0158-4CDC-8E69-4E67FC8B0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701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C840E-8881-8A1B-75AE-9C7D3ACA4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F30F6D-7AAE-B883-75F9-2C886ADF61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73C2C-3340-4BF6-5C86-2FC4EA50A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9F9A-FF46-4073-87D0-1879293746BC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23FB0-FDFF-D906-A0AF-BA4AC9395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0B9CE-73D6-E978-95E6-AD06472FA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CB08A-0158-4CDC-8E69-4E67FC8B0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388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32CFD-88B2-5A94-F7A7-AD6C6CBBA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8C247-8CF8-AC33-05B1-2134CA9450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8ECADB-21A7-CB07-80EC-351C3E28C8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5D04AB-5E3A-9A30-1721-88BBFB880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9F9A-FF46-4073-87D0-1879293746BC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5E472-69ED-2D54-64A1-07758E2F9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9148B-1BB5-FAFB-6F30-6F4E221B1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CB08A-0158-4CDC-8E69-4E67FC8B0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8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252CC-95E3-80FE-53F3-0161147DE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CDF968-D904-8B47-A638-557082817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B892F9-AEE7-7B4A-B25D-6BFE7E49C6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55354C-55EA-5ECC-CEAB-476A571057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6609D9-C9AE-983F-E696-00476D3B99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8E7D8A-C842-D36F-81B7-569ED5FC6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9F9A-FF46-4073-87D0-1879293746BC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BC842E-3028-AF4E-D04F-47A41B9FD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71B433-1A38-EC75-F8C6-87CEC15C7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CB08A-0158-4CDC-8E69-4E67FC8B0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46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40B4D-21B5-5A2B-3B13-C44BDEC94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6C5FDB-DC98-8CD1-F7CC-5517CB968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9F9A-FF46-4073-87D0-1879293746BC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38C565-B842-0641-AFE5-741A69E15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DEC14E-16C8-A3B0-F472-9011A385E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CB08A-0158-4CDC-8E69-4E67FC8B0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090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9CC76A-F75D-9D42-407D-770387DDE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9F9A-FF46-4073-87D0-1879293746BC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C23B13-53F4-CC52-115A-565E90F61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671B0D-7475-D471-2622-163E38EE2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CB08A-0158-4CDC-8E69-4E67FC8B0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432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0D56A-4E17-A91F-816E-3EB9F95E9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C0E7E-D0F1-EF84-40BB-468424A92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FB41A-CBE7-2963-1A38-D7F0DC474B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5FBB1A-3AA8-93AB-77EC-75A0A33C4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9F9A-FF46-4073-87D0-1879293746BC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CDC244-A513-AC93-802D-38FABD87A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18A618-FF0A-9B96-DBAE-43FE25A7F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CB08A-0158-4CDC-8E69-4E67FC8B0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207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C8248-3AC4-68E2-7982-299E9D35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B0BDEB-E2D4-48B3-ECC3-D12261EE3E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308B7-29B8-1AEC-C7D2-760745137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F39F5C-60F0-FFD4-8D14-31F44BF59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9F9A-FF46-4073-87D0-1879293746BC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5E05A8-0EDE-83CB-7BC0-893DBABE1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B037DB-31ED-E106-131B-0EDA7EA6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CB08A-0158-4CDC-8E69-4E67FC8B0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710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4A847-DFC2-053E-D179-60CBBC9E9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3E0F47-51E4-9207-7907-54A9476AD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28D844-CBA9-9A94-B7AD-06E59EEC0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9F9A-FF46-4073-87D0-1879293746BC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B5ABD-C2DE-0A52-A75B-EB281702A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829EE-9718-227B-BBFC-3C5CB8D97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CB08A-0158-4CDC-8E69-4E67FC8B0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410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C13AC2-CB92-63FC-3AE8-DA65CD40C1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5741FE-334B-8509-C38A-CE69A59799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4923FB-ACFC-DC54-77C1-7752AE7C5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9F9A-FF46-4073-87D0-1879293746BC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7B6CB-3C76-A628-EE20-900C18922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6F394-1865-E802-897A-9AA9A1EA0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CB08A-0158-4CDC-8E69-4E67FC8B0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97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CCA2B5-F0F9-70C2-00FD-F7490FA27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6B6D7D-83EA-AA4D-1751-7483EADC0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CDB65-CB52-DF15-A210-0A821E607C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09F9A-FF46-4073-87D0-1879293746BC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EB6FC-71C7-71DF-1534-79696DF154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A3067D-93A0-8953-4F8B-6CA9CBBE4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CB08A-0158-4CDC-8E69-4E67FC8B0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995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7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1.wdp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0F82012-C9F1-EC34-5E4B-4331008694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3616" t="4038" r="2615" b="4760"/>
          <a:stretch/>
        </p:blipFill>
        <p:spPr>
          <a:xfrm>
            <a:off x="-1" y="0"/>
            <a:ext cx="11264495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B4E7CD-BE4F-3944-6DD0-C22545409A3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1038" t="30965" r="18192" b="49104"/>
          <a:stretch/>
        </p:blipFill>
        <p:spPr>
          <a:xfrm>
            <a:off x="46831" y="-1"/>
            <a:ext cx="12145169" cy="2680629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931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F2CDB2-0C31-257A-E89A-129A888C96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578" t="5464" r="2269" b="52289"/>
          <a:stretch/>
        </p:blipFill>
        <p:spPr>
          <a:xfrm>
            <a:off x="135808" y="492369"/>
            <a:ext cx="12327628" cy="2475914"/>
          </a:xfrm>
          <a:prstGeom prst="rect">
            <a:avLst/>
          </a:prstGeom>
          <a:ln w="2286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5F4924-D9F7-A29F-7583-F88495D8F62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052" t="40713" r="1505" b="28019"/>
          <a:stretch/>
        </p:blipFill>
        <p:spPr>
          <a:xfrm>
            <a:off x="135808" y="3410694"/>
            <a:ext cx="12056012" cy="1942785"/>
          </a:xfrm>
          <a:prstGeom prst="rect">
            <a:avLst/>
          </a:prstGeom>
          <a:ln w="2286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54919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386700-2FEA-3ED1-9333-F7FDD7D196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579" t="50000" r="2152" b="9157"/>
          <a:stretch/>
        </p:blipFill>
        <p:spPr>
          <a:xfrm>
            <a:off x="0" y="418515"/>
            <a:ext cx="12279364" cy="2380956"/>
          </a:xfrm>
          <a:prstGeom prst="rect">
            <a:avLst/>
          </a:prstGeom>
          <a:ln w="2286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790E32-564A-B7B7-684B-99853B6931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392" t="69959" r="1674" b="4103"/>
          <a:stretch/>
        </p:blipFill>
        <p:spPr>
          <a:xfrm>
            <a:off x="-73530" y="3228536"/>
            <a:ext cx="12352894" cy="1659987"/>
          </a:xfrm>
          <a:prstGeom prst="rect">
            <a:avLst/>
          </a:prstGeom>
          <a:ln w="2286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80375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F1F217A-7C8E-AB43-0ABA-399CB2DD0D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75577" t="39174" r="8385" b="15675"/>
          <a:stretch/>
        </p:blipFill>
        <p:spPr>
          <a:xfrm>
            <a:off x="2553630" y="412851"/>
            <a:ext cx="3811316" cy="6032298"/>
          </a:xfrm>
          <a:prstGeom prst="rect">
            <a:avLst/>
          </a:prstGeom>
          <a:ln w="228600" cap="sq" cmpd="thickThin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244253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579D844-EF18-D991-8994-5DA296B13B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70154" t="20293" r="10692" b="25937"/>
          <a:stretch/>
        </p:blipFill>
        <p:spPr>
          <a:xfrm>
            <a:off x="154746" y="640822"/>
            <a:ext cx="3355322" cy="52957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D642A4-3FB1-6478-78C7-4AEEDC1F4EF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4231" t="36506" r="37231" b="26758"/>
          <a:stretch/>
        </p:blipFill>
        <p:spPr>
          <a:xfrm>
            <a:off x="3852184" y="1094134"/>
            <a:ext cx="8189759" cy="4389121"/>
          </a:xfrm>
          <a:prstGeom prst="rect">
            <a:avLst/>
          </a:prstGeom>
          <a:ln w="2286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050246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CE3919-A92A-DB6A-C473-DE2D4E3F0D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769" t="20909" r="27885" b="11161"/>
          <a:stretch/>
        </p:blipFill>
        <p:spPr>
          <a:xfrm>
            <a:off x="2024709" y="0"/>
            <a:ext cx="8142582" cy="6858000"/>
          </a:xfrm>
          <a:prstGeom prst="rect">
            <a:avLst/>
          </a:prstGeom>
          <a:ln w="2286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" name="Lektion 23, Basistraining, 6">
            <a:hlinkClick r:id="" action="ppaction://media"/>
            <a:extLst>
              <a:ext uri="{FF2B5EF4-FFF2-40B4-BE49-F238E27FC236}">
                <a16:creationId xmlns:a16="http://schemas.microsoft.com/office/drawing/2014/main" id="{D85E059F-DB60-A95D-A5FF-DD6A0D02CB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5913" y="5334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7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7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3">
            <a:extLst>
              <a:ext uri="{FF2B5EF4-FFF2-40B4-BE49-F238E27FC236}">
                <a16:creationId xmlns:a16="http://schemas.microsoft.com/office/drawing/2014/main" id="{33016EA4-D54A-E44F-36CF-1079430DB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141" y="709651"/>
            <a:ext cx="11145837" cy="9239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5400" b="1" dirty="0"/>
              <a:t>Wie </a:t>
            </a:r>
            <a:r>
              <a:rPr lang="en-US" altLang="en-US" sz="5400" b="1" dirty="0" err="1"/>
              <a:t>ist</a:t>
            </a:r>
            <a:r>
              <a:rPr lang="en-US" altLang="en-US" sz="5400" b="1" dirty="0"/>
              <a:t> das Wetter in </a:t>
            </a:r>
            <a:r>
              <a:rPr lang="en-US" altLang="en-US" sz="5400" b="1" dirty="0" err="1">
                <a:solidFill>
                  <a:srgbClr val="FF0000"/>
                </a:solidFill>
              </a:rPr>
              <a:t>Ost</a:t>
            </a:r>
            <a:r>
              <a:rPr lang="en-US" altLang="en-US" sz="5400" b="1" dirty="0" err="1"/>
              <a:t>deutschland</a:t>
            </a:r>
            <a:r>
              <a:rPr lang="en-US" altLang="en-US" sz="5400" b="1" dirty="0"/>
              <a:t>?</a:t>
            </a:r>
            <a:endParaRPr lang="th-TH" altLang="en-US" sz="54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30AB51-0786-B8C5-1613-DE81C90917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2" t="15491" r="77672" b="68626"/>
          <a:stretch>
            <a:fillRect/>
          </a:stretch>
        </p:blipFill>
        <p:spPr bwMode="auto">
          <a:xfrm>
            <a:off x="266700" y="1940312"/>
            <a:ext cx="3440369" cy="4493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CEB863-08AB-DB92-9F7C-5A9F7DEAF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875" y="2952750"/>
            <a:ext cx="80438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000" b="1"/>
              <a:t>In Ostdeutschland scheint die Sonne.</a:t>
            </a:r>
            <a:endParaRPr lang="th-TH" altLang="en-US" sz="4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>
            <a:extLst>
              <a:ext uri="{FF2B5EF4-FFF2-40B4-BE49-F238E27FC236}">
                <a16:creationId xmlns:a16="http://schemas.microsoft.com/office/drawing/2014/main" id="{2221B39D-F525-9DA3-6E82-29EF6D4C2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8" t="16000" r="57732" b="69231"/>
          <a:stretch>
            <a:fillRect/>
          </a:stretch>
        </p:blipFill>
        <p:spPr bwMode="auto">
          <a:xfrm>
            <a:off x="236383" y="1941242"/>
            <a:ext cx="3790748" cy="4625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Box 4">
            <a:extLst>
              <a:ext uri="{FF2B5EF4-FFF2-40B4-BE49-F238E27FC236}">
                <a16:creationId xmlns:a16="http://schemas.microsoft.com/office/drawing/2014/main" id="{35EC2518-D0F6-1F65-6CC5-0CF199928A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594" y="676197"/>
            <a:ext cx="9974262" cy="9239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5400" b="1"/>
              <a:t>Wie ist das Wetter in </a:t>
            </a:r>
            <a:r>
              <a:rPr lang="en-US" altLang="en-US" sz="5400" b="1">
                <a:solidFill>
                  <a:srgbClr val="FF0000"/>
                </a:solidFill>
              </a:rPr>
              <a:t>Südspanien</a:t>
            </a:r>
            <a:r>
              <a:rPr lang="en-US" altLang="en-US" sz="5400" b="1"/>
              <a:t>?</a:t>
            </a:r>
            <a:endParaRPr lang="th-TH" altLang="en-US" sz="5400" b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82B01F-25CF-8709-36A7-BB5FB65E7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9563" y="2868613"/>
            <a:ext cx="53927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000" b="1"/>
              <a:t>In </a:t>
            </a:r>
            <a:r>
              <a:rPr lang="en-US" altLang="en-US" sz="4000" b="1">
                <a:solidFill>
                  <a:srgbClr val="FF0000"/>
                </a:solidFill>
              </a:rPr>
              <a:t>Südspanien</a:t>
            </a:r>
            <a:r>
              <a:rPr lang="en-US" altLang="en-US" sz="4000" b="1"/>
              <a:t> regnet es.</a:t>
            </a:r>
            <a:endParaRPr lang="th-TH" altLang="en-US" sz="4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>
            <a:extLst>
              <a:ext uri="{FF2B5EF4-FFF2-40B4-BE49-F238E27FC236}">
                <a16:creationId xmlns:a16="http://schemas.microsoft.com/office/drawing/2014/main" id="{01ED5868-C41E-2B50-9759-9D41236B44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14" t="14769" r="36607" b="69026"/>
          <a:stretch>
            <a:fillRect/>
          </a:stretch>
        </p:blipFill>
        <p:spPr bwMode="auto">
          <a:xfrm>
            <a:off x="512298" y="1527717"/>
            <a:ext cx="4044279" cy="4865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Box 4">
            <a:extLst>
              <a:ext uri="{FF2B5EF4-FFF2-40B4-BE49-F238E27FC236}">
                <a16:creationId xmlns:a16="http://schemas.microsoft.com/office/drawing/2014/main" id="{F8032C8D-5758-13DF-6E7A-7CD6267757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7" y="464789"/>
            <a:ext cx="11820525" cy="9239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5400" b="1" dirty="0"/>
              <a:t>Wie </a:t>
            </a:r>
            <a:r>
              <a:rPr lang="en-US" altLang="en-US" sz="5400" b="1" dirty="0" err="1"/>
              <a:t>ist</a:t>
            </a:r>
            <a:r>
              <a:rPr lang="en-US" altLang="en-US" sz="5400" b="1" dirty="0"/>
              <a:t> das Wetter in </a:t>
            </a:r>
            <a:r>
              <a:rPr lang="en-US" altLang="en-US" sz="5400" b="1" dirty="0" err="1">
                <a:solidFill>
                  <a:srgbClr val="FF0000"/>
                </a:solidFill>
              </a:rPr>
              <a:t>Nordgriechenland</a:t>
            </a:r>
            <a:r>
              <a:rPr lang="en-US" altLang="en-US" sz="5400" b="1" dirty="0"/>
              <a:t>?</a:t>
            </a:r>
            <a:endParaRPr lang="th-TH" altLang="en-US" sz="5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4F133D-32E0-3114-CC12-D19B5B61F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835" y="2988605"/>
            <a:ext cx="466566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000" b="1" dirty="0"/>
              <a:t>In </a:t>
            </a:r>
            <a:r>
              <a:rPr lang="en-US" altLang="en-US" sz="4000" b="1" dirty="0" err="1">
                <a:solidFill>
                  <a:srgbClr val="FF0000"/>
                </a:solidFill>
              </a:rPr>
              <a:t>Nordgriechenland</a:t>
            </a:r>
            <a:r>
              <a:rPr lang="en-US" altLang="en-US" sz="4000" b="1" dirty="0"/>
              <a:t>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000" b="1" dirty="0" err="1"/>
              <a:t>weht</a:t>
            </a:r>
            <a:r>
              <a:rPr lang="en-US" altLang="en-US" sz="4000" b="1" dirty="0"/>
              <a:t> der Wind stark.</a:t>
            </a:r>
            <a:endParaRPr lang="th-TH" alt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>
            <a:extLst>
              <a:ext uri="{FF2B5EF4-FFF2-40B4-BE49-F238E27FC236}">
                <a16:creationId xmlns:a16="http://schemas.microsoft.com/office/drawing/2014/main" id="{768913D5-5AB0-4E7B-EF82-CA61809640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35" t="14769" r="17131" b="69026"/>
          <a:stretch>
            <a:fillRect/>
          </a:stretch>
        </p:blipFill>
        <p:spPr bwMode="auto">
          <a:xfrm>
            <a:off x="673100" y="2051823"/>
            <a:ext cx="3655708" cy="453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Box 4">
            <a:extLst>
              <a:ext uri="{FF2B5EF4-FFF2-40B4-BE49-F238E27FC236}">
                <a16:creationId xmlns:a16="http://schemas.microsoft.com/office/drawing/2014/main" id="{88626A07-B485-8A6D-DF41-2BD4D7606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" y="525231"/>
            <a:ext cx="10621963" cy="11080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6000" b="1" dirty="0"/>
              <a:t>Wie </a:t>
            </a:r>
            <a:r>
              <a:rPr lang="en-US" altLang="en-US" sz="6000" b="1" dirty="0" err="1"/>
              <a:t>ist</a:t>
            </a:r>
            <a:r>
              <a:rPr lang="en-US" altLang="en-US" sz="6000" b="1" dirty="0"/>
              <a:t> das Wetter in </a:t>
            </a:r>
            <a:r>
              <a:rPr lang="en-US" altLang="en-US" sz="6600" b="1" dirty="0" err="1">
                <a:solidFill>
                  <a:srgbClr val="FF0000"/>
                </a:solidFill>
              </a:rPr>
              <a:t>ö</a:t>
            </a:r>
            <a:r>
              <a:rPr lang="en-US" altLang="en-US" sz="6000" b="1" dirty="0" err="1">
                <a:solidFill>
                  <a:srgbClr val="FF0000"/>
                </a:solidFill>
              </a:rPr>
              <a:t>sterreich</a:t>
            </a:r>
            <a:r>
              <a:rPr lang="en-US" altLang="en-US" sz="6000" b="1" dirty="0"/>
              <a:t>?</a:t>
            </a:r>
            <a:endParaRPr lang="th-TH" altLang="en-US" sz="6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97C890-4EEA-486C-C52F-8D4839038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3225" y="3038475"/>
            <a:ext cx="524351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000" b="1"/>
              <a:t>In </a:t>
            </a:r>
            <a:r>
              <a:rPr lang="en-US" altLang="en-US" sz="4400" b="1">
                <a:solidFill>
                  <a:srgbClr val="FF0000"/>
                </a:solidFill>
              </a:rPr>
              <a:t>ö</a:t>
            </a:r>
            <a:r>
              <a:rPr lang="en-US" altLang="en-US" sz="4000" b="1">
                <a:solidFill>
                  <a:srgbClr val="FF0000"/>
                </a:solidFill>
              </a:rPr>
              <a:t>sterreich </a:t>
            </a:r>
            <a:r>
              <a:rPr lang="en-US" altLang="en-US" sz="4000" b="1"/>
              <a:t>schneit es.</a:t>
            </a:r>
            <a:endParaRPr lang="th-TH" altLang="en-US" sz="4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8CF257-3B3F-650B-6BB0-32E000DF98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7061" t="30442" r="3920" b="27376"/>
          <a:stretch/>
        </p:blipFill>
        <p:spPr>
          <a:xfrm>
            <a:off x="108438" y="691979"/>
            <a:ext cx="11975123" cy="4114800"/>
          </a:xfrm>
          <a:prstGeom prst="rect">
            <a:avLst/>
          </a:prstGeom>
          <a:ln w="2286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074526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F5F16B-1A15-1939-C875-4C297604AB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0784" t="36810" r="11679" b="42882"/>
          <a:stretch/>
        </p:blipFill>
        <p:spPr>
          <a:xfrm>
            <a:off x="105032" y="2240131"/>
            <a:ext cx="11981936" cy="2377737"/>
          </a:xfrm>
          <a:prstGeom prst="rect">
            <a:avLst/>
          </a:prstGeom>
          <a:ln w="2286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6370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9227FED7-63B4-1C82-D110-0ABA43349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5384"/>
            <a:ext cx="10515600" cy="1325563"/>
          </a:xfrm>
          <a:solidFill>
            <a:schemeClr val="accent2"/>
          </a:solidFill>
        </p:spPr>
        <p:txBody>
          <a:bodyPr/>
          <a:lstStyle/>
          <a:p>
            <a:pPr algn="ctr" eaLnBrk="1" hangingPunct="1"/>
            <a:r>
              <a:rPr lang="en-US" altLang="en-US" sz="6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 panose="02020603050405020304" pitchFamily="18" charset="-34"/>
              </a:rPr>
              <a:t>Wohin</a:t>
            </a:r>
            <a:r>
              <a:rPr lang="en-US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 panose="02020603050405020304" pitchFamily="18" charset="-34"/>
              </a:rPr>
              <a:t> </a:t>
            </a:r>
            <a:r>
              <a:rPr lang="en-US" altLang="en-US" sz="6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 panose="02020603050405020304" pitchFamily="18" charset="-34"/>
              </a:rPr>
              <a:t>wollt</a:t>
            </a:r>
            <a:r>
              <a:rPr lang="en-US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 panose="02020603050405020304" pitchFamily="18" charset="-34"/>
              </a:rPr>
              <a:t> </a:t>
            </a:r>
            <a:r>
              <a:rPr lang="en-US" altLang="en-US" sz="6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 panose="02020603050405020304" pitchFamily="18" charset="-34"/>
              </a:rPr>
              <a:t>ihr</a:t>
            </a:r>
            <a:r>
              <a:rPr lang="en-US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 panose="02020603050405020304" pitchFamily="18" charset="-34"/>
              </a:rPr>
              <a:t> </a:t>
            </a:r>
            <a:r>
              <a:rPr lang="en-US" altLang="en-US" sz="6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 panose="02020603050405020304" pitchFamily="18" charset="-34"/>
              </a:rPr>
              <a:t>gehen</a:t>
            </a:r>
            <a:r>
              <a:rPr lang="en-US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 panose="02020603050405020304" pitchFamily="18" charset="-34"/>
              </a:rPr>
              <a:t>? </a:t>
            </a:r>
            <a:r>
              <a:rPr lang="en-US" altLang="en-US" sz="6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 panose="02020603050405020304" pitchFamily="18" charset="-34"/>
              </a:rPr>
              <a:t>Warum</a:t>
            </a:r>
            <a:r>
              <a:rPr lang="en-US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 panose="02020603050405020304" pitchFamily="18" charset="-34"/>
              </a:rPr>
              <a:t>?</a:t>
            </a:r>
            <a:endParaRPr lang="th-TH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75C38-71DD-58B6-E72F-884E99A58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08428"/>
            <a:ext cx="10515600" cy="1041143"/>
          </a:xfrm>
          <a:solidFill>
            <a:schemeClr val="accent1"/>
          </a:solidFill>
        </p:spPr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en-US" altLang="en-US" sz="3600" b="1" dirty="0">
                <a:solidFill>
                  <a:schemeClr val="bg1"/>
                </a:solidFill>
                <a:cs typeface="Cordia New" panose="020B0304020202020204" pitchFamily="34" charset="-34"/>
              </a:rPr>
              <a:t>Ich will </a:t>
            </a:r>
            <a:r>
              <a:rPr lang="en-US" altLang="en-US" sz="3600" b="1" dirty="0" err="1">
                <a:solidFill>
                  <a:schemeClr val="bg1"/>
                </a:solidFill>
                <a:cs typeface="Cordia New" panose="020B0304020202020204" pitchFamily="34" charset="-34"/>
              </a:rPr>
              <a:t>nach</a:t>
            </a:r>
            <a:r>
              <a:rPr lang="en-US" altLang="en-US" sz="3600" b="1" dirty="0">
                <a:solidFill>
                  <a:schemeClr val="bg1"/>
                </a:solidFill>
                <a:cs typeface="Cordia New" panose="020B0304020202020204" pitchFamily="34" charset="-34"/>
              </a:rPr>
              <a:t> </a:t>
            </a:r>
            <a:r>
              <a:rPr lang="en-US" altLang="en-US" sz="4800" b="1" dirty="0" err="1">
                <a:solidFill>
                  <a:schemeClr val="bg1"/>
                </a:solidFill>
                <a:cs typeface="Cordia New" panose="020B0304020202020204" pitchFamily="34" charset="-34"/>
              </a:rPr>
              <a:t>ö</a:t>
            </a:r>
            <a:r>
              <a:rPr lang="en-US" altLang="en-US" sz="3600" b="1" dirty="0" err="1">
                <a:solidFill>
                  <a:schemeClr val="bg1"/>
                </a:solidFill>
                <a:cs typeface="Cordia New" panose="020B0304020202020204" pitchFamily="34" charset="-34"/>
              </a:rPr>
              <a:t>sterreich</a:t>
            </a:r>
            <a:r>
              <a:rPr lang="en-US" altLang="en-US" sz="3600" b="1" dirty="0">
                <a:solidFill>
                  <a:schemeClr val="bg1"/>
                </a:solidFill>
                <a:cs typeface="Cordia New" panose="020B0304020202020204" pitchFamily="34" charset="-34"/>
              </a:rPr>
              <a:t> </a:t>
            </a:r>
            <a:r>
              <a:rPr lang="en-US" altLang="en-US" sz="3600" b="1" dirty="0" err="1">
                <a:solidFill>
                  <a:schemeClr val="bg1"/>
                </a:solidFill>
                <a:cs typeface="Cordia New" panose="020B0304020202020204" pitchFamily="34" charset="-34"/>
              </a:rPr>
              <a:t>gehen</a:t>
            </a:r>
            <a:r>
              <a:rPr lang="en-US" altLang="en-US" sz="3600" b="1" dirty="0">
                <a:solidFill>
                  <a:schemeClr val="bg1"/>
                </a:solidFill>
                <a:cs typeface="Cordia New" panose="020B0304020202020204" pitchFamily="34" charset="-34"/>
              </a:rPr>
              <a:t>, </a:t>
            </a:r>
            <a:r>
              <a:rPr lang="en-US" altLang="en-US" sz="3600" b="1" dirty="0" err="1">
                <a:solidFill>
                  <a:schemeClr val="bg1"/>
                </a:solidFill>
                <a:cs typeface="Cordia New" panose="020B0304020202020204" pitchFamily="34" charset="-34"/>
              </a:rPr>
              <a:t>denn</a:t>
            </a:r>
            <a:r>
              <a:rPr lang="en-US" altLang="en-US" sz="3600" b="1" dirty="0">
                <a:solidFill>
                  <a:schemeClr val="bg1"/>
                </a:solidFill>
                <a:cs typeface="Cordia New" panose="020B0304020202020204" pitchFamily="34" charset="-34"/>
              </a:rPr>
              <a:t> ich mag Schnee.</a:t>
            </a:r>
            <a:endParaRPr lang="th-TH" alt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3317193-D09B-F01A-92C8-9148468BC1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2239" t="20683" r="7985" b="27551"/>
          <a:stretch/>
        </p:blipFill>
        <p:spPr>
          <a:xfrm>
            <a:off x="0" y="395785"/>
            <a:ext cx="12165194" cy="5923127"/>
          </a:xfrm>
          <a:prstGeom prst="rect">
            <a:avLst/>
          </a:prstGeom>
          <a:ln w="2286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836FD6A-48C6-B77C-E03D-8AD7082385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22423" y="149217"/>
            <a:ext cx="12544333" cy="311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14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E9FE377-9F44-37B2-1D9B-04632DAA72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7568" t="23771" r="2906" b="38733"/>
          <a:stretch/>
        </p:blipFill>
        <p:spPr>
          <a:xfrm>
            <a:off x="98854" y="1124465"/>
            <a:ext cx="12266816" cy="3719384"/>
          </a:xfrm>
          <a:prstGeom prst="rect">
            <a:avLst/>
          </a:prstGeom>
          <a:ln w="2286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491407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5B123-899F-C071-B64D-9C4B59708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775" y="922136"/>
            <a:ext cx="10515600" cy="3843047"/>
          </a:xfr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/>
                <a:latin typeface="Bahnschrift SemiCondensed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Der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 SemiCondensed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Ausflug</a:t>
            </a:r>
            <a:r>
              <a:rPr lang="en-US" b="1" dirty="0">
                <a:solidFill>
                  <a:schemeClr val="bg1"/>
                </a:solidFill>
                <a:effectLst/>
                <a:latin typeface="Bahnschrift SemiCondensed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muss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 SemiCondensed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ausfallen</a:t>
            </a:r>
            <a:r>
              <a:rPr lang="en-US" b="1" dirty="0">
                <a:solidFill>
                  <a:schemeClr val="bg1"/>
                </a:solidFill>
                <a:effectLst/>
                <a:latin typeface="Bahnschrift SemiCondensed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. Es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 SemiCondensed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regnet</a:t>
            </a:r>
            <a:r>
              <a:rPr lang="en-US" b="1" dirty="0">
                <a:solidFill>
                  <a:schemeClr val="bg1"/>
                </a:solidFill>
                <a:effectLst/>
                <a:latin typeface="Bahnschrift SemiCondensed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 SemiCondensed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heftig</a:t>
            </a:r>
            <a:r>
              <a:rPr lang="en-US" b="1" dirty="0">
                <a:solidFill>
                  <a:schemeClr val="bg1"/>
                </a:solidFill>
                <a:effectLst/>
                <a:latin typeface="Bahnschrift SemiCondensed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.</a:t>
            </a:r>
            <a:br>
              <a:rPr lang="en-US" b="1" dirty="0">
                <a:solidFill>
                  <a:schemeClr val="bg1"/>
                </a:solidFill>
                <a:effectLst/>
                <a:latin typeface="Bahnschrift SemiCondensed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endParaRPr lang="en-US" b="1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550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6C65739-49CE-303B-38CE-206264D8B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775" y="922136"/>
            <a:ext cx="10515600" cy="5021464"/>
          </a:xfr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Eva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spricht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perfekt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Deutsch. </a:t>
            </a:r>
            <a:b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Sie hat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viele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Jahre in Berlin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gearbeitet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63957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D0B167D-2340-5D93-155B-9031C2294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0" y="922136"/>
            <a:ext cx="11607799" cy="5021464"/>
          </a:xfr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Die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Klasse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hat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eine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schlechte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Arbeit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geschriegen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. Der Lehrer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ist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sehr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unzufrieden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0272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38AE791-1F8F-C0CD-393F-BD7CE03E6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0" y="922136"/>
            <a:ext cx="11607799" cy="5021464"/>
          </a:xfr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Herr Heinrich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macht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eine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Di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ӓ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t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. </a:t>
            </a:r>
            <a:b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Er hat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zehn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Kilo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ü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bergewicht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39158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0D3F261-A588-3B7C-2CFC-6916C6020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0" y="918268"/>
            <a:ext cx="11607799" cy="5021464"/>
          </a:xfr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de-DE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Paola wird von ihrem Chef gelobt. </a:t>
            </a:r>
            <a:br>
              <a:rPr lang="de-DE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r>
              <a:rPr lang="de-DE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Sie hat ein wichtiges Gesch</a:t>
            </a:r>
            <a:r>
              <a:rPr lang="de-DE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ä</a:t>
            </a:r>
            <a:r>
              <a:rPr lang="de-DE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ft abgeschlossen.</a:t>
            </a:r>
            <a:endParaRPr lang="en-US" b="1" dirty="0">
              <a:solidFill>
                <a:schemeClr val="bg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889207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97388DF-DC04-0D47-6168-410C40181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0" y="918268"/>
            <a:ext cx="11607799" cy="5021464"/>
          </a:xfr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de-DE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Es regnet heftig. </a:t>
            </a:r>
            <a:br>
              <a:rPr lang="de-DE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r>
              <a:rPr lang="de-DE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Der Ausflug muss ausgefallen.</a:t>
            </a:r>
            <a:endParaRPr lang="en-US" b="1" dirty="0">
              <a:solidFill>
                <a:schemeClr val="bg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893883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32A0F6-1229-9A17-8517-D185F7122C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4966" t="17462" r="13243" b="16921"/>
          <a:stretch/>
        </p:blipFill>
        <p:spPr>
          <a:xfrm>
            <a:off x="1430023" y="105291"/>
            <a:ext cx="9331953" cy="6647418"/>
          </a:xfrm>
          <a:prstGeom prst="rect">
            <a:avLst/>
          </a:prstGeom>
          <a:ln w="2286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234733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3E12C-B7B7-BCB2-0A4A-79CA1A519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3524"/>
            <a:ext cx="10515600" cy="4070951"/>
          </a:xfrm>
          <a:solidFill>
            <a:schemeClr val="tx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/>
            <a:r>
              <a:rPr lang="de-DE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Ich habe keine Hausaufgaben gemacht, denn…………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9357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590C61-8FA4-AB46-9906-213D9EF74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3524"/>
            <a:ext cx="10515600" cy="4070951"/>
          </a:xfrm>
          <a:solidFill>
            <a:schemeClr val="tx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Heute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fr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ü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hst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ü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cke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ich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nicht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,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denn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91346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AB4235B-CBDE-F712-BB1A-CDCBCBE6C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3524"/>
            <a:ext cx="10515600" cy="4070951"/>
          </a:xfrm>
          <a:solidFill>
            <a:schemeClr val="tx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Ich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gehe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nicht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zur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Schule,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denn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………………………………...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205239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425B5B7-DCFC-94E5-3713-DCF74EB8C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3524"/>
            <a:ext cx="10515600" cy="4070951"/>
          </a:xfrm>
          <a:solidFill>
            <a:schemeClr val="tx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Gestern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bin ich ins Bett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sp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ӓ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t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gegangen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,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denn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………</a:t>
            </a:r>
            <a:b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b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191525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31E99B5-3975-7E5B-B753-84380E656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3524"/>
            <a:ext cx="10515600" cy="4070951"/>
          </a:xfrm>
          <a:solidFill>
            <a:schemeClr val="tx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Ich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habe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kein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Geld, </a:t>
            </a:r>
            <a:r>
              <a:rPr lang="en-US" b="1" dirty="0" err="1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denn</a:t>
            </a: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……………………………</a:t>
            </a:r>
            <a:b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r>
              <a:rPr lang="en-US" b="1" dirty="0">
                <a:solidFill>
                  <a:schemeClr val="bg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78762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194</Words>
  <Application>Microsoft Office PowerPoint</Application>
  <PresentationFormat>แบบจอกว้าง</PresentationFormat>
  <Paragraphs>23</Paragraphs>
  <Slides>27</Slides>
  <Notes>1</Notes>
  <HiddenSlides>0</HiddenSlides>
  <MMClips>1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27</vt:i4>
      </vt:variant>
    </vt:vector>
  </HeadingPairs>
  <TitlesOfParts>
    <vt:vector size="34" baseType="lpstr">
      <vt:lpstr>Arial</vt:lpstr>
      <vt:lpstr>Arial Black</vt:lpstr>
      <vt:lpstr>Bahnschrift</vt:lpstr>
      <vt:lpstr>Bahnschrift SemiCondensed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Wohin wollt ihr gehen? Warum?</vt:lpstr>
      <vt:lpstr>งานนำเสนอ PowerPoint</vt:lpstr>
      <vt:lpstr>งานนำเสนอ PowerPoint</vt:lpstr>
      <vt:lpstr>Der Ausflug muss ausfallen. Es regnet heftig. </vt:lpstr>
      <vt:lpstr>Eva spricht perfekt Deutsch.  Sie hat viele Jahre in Berlin gearbeitet.</vt:lpstr>
      <vt:lpstr>Die Klasse hat eine schlechte Arbeit geschriegen. Der Lehrer ist sehr unzufrieden.</vt:lpstr>
      <vt:lpstr>Herr Heinrich macht eine Diӓt.  Er hat zehn Kilo übergewicht. </vt:lpstr>
      <vt:lpstr>Paola wird von ihrem Chef gelobt.  Sie hat ein wichtiges Geschäft abgeschlossen.</vt:lpstr>
      <vt:lpstr>Es regnet heftig.  Der Ausflug muss ausgefallen.</vt:lpstr>
      <vt:lpstr>งานนำเสนอ PowerPoint</vt:lpstr>
      <vt:lpstr>Ich habe keine Hausaufgaben gemacht, denn………… </vt:lpstr>
      <vt:lpstr>Heute frühstücke ich nicht, denn………………………………</vt:lpstr>
      <vt:lpstr>Ich gehe nicht zur Schule, denn………………………………...  </vt:lpstr>
      <vt:lpstr>Gestern bin ich ins Bett spӓt gegangen, denn………   </vt:lpstr>
      <vt:lpstr>Ich habe kein Geld, denn…………………………… 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Angkhana paotraesang</dc:creator>
  <cp:lastModifiedBy>BOARD02</cp:lastModifiedBy>
  <cp:revision>6</cp:revision>
  <dcterms:created xsi:type="dcterms:W3CDTF">2022-05-12T08:25:41Z</dcterms:created>
  <dcterms:modified xsi:type="dcterms:W3CDTF">2022-05-13T08:39:02Z</dcterms:modified>
</cp:coreProperties>
</file>